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32"/>
  </p:notesMasterIdLst>
  <p:sldIdLst>
    <p:sldId id="256" r:id="rId2"/>
    <p:sldId id="289" r:id="rId3"/>
    <p:sldId id="293" r:id="rId4"/>
    <p:sldId id="290" r:id="rId5"/>
    <p:sldId id="291" r:id="rId6"/>
    <p:sldId id="280" r:id="rId7"/>
    <p:sldId id="305" r:id="rId8"/>
    <p:sldId id="270" r:id="rId9"/>
    <p:sldId id="269" r:id="rId10"/>
    <p:sldId id="295" r:id="rId11"/>
    <p:sldId id="297" r:id="rId12"/>
    <p:sldId id="271" r:id="rId13"/>
    <p:sldId id="272" r:id="rId14"/>
    <p:sldId id="268" r:id="rId15"/>
    <p:sldId id="273" r:id="rId16"/>
    <p:sldId id="274" r:id="rId17"/>
    <p:sldId id="296" r:id="rId18"/>
    <p:sldId id="304" r:id="rId19"/>
    <p:sldId id="294" r:id="rId20"/>
    <p:sldId id="266" r:id="rId21"/>
    <p:sldId id="302" r:id="rId22"/>
    <p:sldId id="275" r:id="rId23"/>
    <p:sldId id="277" r:id="rId24"/>
    <p:sldId id="288" r:id="rId25"/>
    <p:sldId id="278" r:id="rId26"/>
    <p:sldId id="287" r:id="rId27"/>
    <p:sldId id="299" r:id="rId28"/>
    <p:sldId id="300" r:id="rId29"/>
    <p:sldId id="301" r:id="rId30"/>
    <p:sldId id="298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F5FC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87" autoAdjust="0"/>
    <p:restoredTop sz="94660" autoAdjust="0"/>
  </p:normalViewPr>
  <p:slideViewPr>
    <p:cSldViewPr snapToGrid="0">
      <p:cViewPr varScale="1">
        <p:scale>
          <a:sx n="74" d="100"/>
          <a:sy n="74" d="100"/>
        </p:scale>
        <p:origin x="372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48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>
        <p:scale>
          <a:sx n="87" d="100"/>
          <a:sy n="87" d="100"/>
        </p:scale>
        <p:origin x="2178" y="-141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BA27AF-9209-468D-95E0-87D69E5BB40D}" type="datetimeFigureOut">
              <a:rPr lang="en-US" smtClean="0"/>
              <a:pPr/>
              <a:t>4/4/2018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D6DD8C-9DA2-40A0-9F4D-9B7BDE9504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1916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revolvy.com/main/index.php?s=Compactness+theorem&amp;item_type=topic" TargetMode="External"/><Relationship Id="rId13" Type="http://schemas.openxmlformats.org/officeDocument/2006/relationships/hyperlink" Target="https://www.revolvy.com/main/index.php?s=Computer+science&amp;item_type=topic" TargetMode="External"/><Relationship Id="rId18" Type="http://schemas.openxmlformats.org/officeDocument/2006/relationships/hyperlink" Target="https://www.revolvy.com/main/index.php?s=Soundness&amp;item_type=topic" TargetMode="External"/><Relationship Id="rId26" Type="http://schemas.openxmlformats.org/officeDocument/2006/relationships/hyperlink" Target="https://www.revolvy.com/main/index.php?s=Charles+Sanders+Peirce&amp;item_type=topic" TargetMode="External"/><Relationship Id="rId3" Type="http://schemas.openxmlformats.org/officeDocument/2006/relationships/hyperlink" Target="https://www.revolvy.com/main/index.php?s=First-order+logic&amp;item_type=topic" TargetMode="External"/><Relationship Id="rId21" Type="http://schemas.openxmlformats.org/officeDocument/2006/relationships/hyperlink" Target="https://www.revolvy.com/main/index.php?s=Peano+arithmetic&amp;item_type=topic" TargetMode="External"/><Relationship Id="rId7" Type="http://schemas.openxmlformats.org/officeDocument/2006/relationships/hyperlink" Target="https://www.revolvy.com/main/index.php?s=Completeness+(logic)&amp;item_type=topic" TargetMode="External"/><Relationship Id="rId12" Type="http://schemas.openxmlformats.org/officeDocument/2006/relationships/hyperlink" Target="https://www.revolvy.com/main/index.php?s=Linguistics&amp;item_type=topic" TargetMode="External"/><Relationship Id="rId17" Type="http://schemas.openxmlformats.org/officeDocument/2006/relationships/hyperlink" Target="https://www.revolvy.com/main/index.php?s=Deductive+system&amp;item_type=topic" TargetMode="External"/><Relationship Id="rId25" Type="http://schemas.openxmlformats.org/officeDocument/2006/relationships/hyperlink" Target="https://www.revolvy.com/main/index.php?s=Gottlob+Frege&amp;item_type=topic" TargetMode="External"/><Relationship Id="rId2" Type="http://schemas.openxmlformats.org/officeDocument/2006/relationships/slide" Target="../slides/slide26.xml"/><Relationship Id="rId16" Type="http://schemas.openxmlformats.org/officeDocument/2006/relationships/hyperlink" Target="https://www.revolvy.com/main/index.php?s=Higher-order+logic&amp;item_type=topic" TargetMode="External"/><Relationship Id="rId20" Type="http://schemas.openxmlformats.org/officeDocument/2006/relationships/hyperlink" Target="https://www.revolvy.com/main/index.php?s=Foundations+of+mathematics&amp;item_type=topic" TargetMode="Externa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www.revolvy.com/main/index.php?s=Propositional+calculus&amp;item_type=topic" TargetMode="External"/><Relationship Id="rId11" Type="http://schemas.openxmlformats.org/officeDocument/2006/relationships/hyperlink" Target="https://www.revolvy.com/main/index.php?s=Philosophy&amp;item_type=topic" TargetMode="External"/><Relationship Id="rId24" Type="http://schemas.openxmlformats.org/officeDocument/2006/relationships/hyperlink" Target="https://www.revolvy.com/main/index.php?s=Set+theory&amp;item_type=topic" TargetMode="External"/><Relationship Id="rId5" Type="http://schemas.openxmlformats.org/officeDocument/2006/relationships/hyperlink" Target="https://www.revolvy.com/main/index.php?s=Quantifier+(logic)&amp;item_type=topic" TargetMode="External"/><Relationship Id="rId15" Type="http://schemas.openxmlformats.org/officeDocument/2006/relationships/hyperlink" Target="https://www.revolvy.com/main/index.php?s=Propositional+logic&amp;item_type=topic" TargetMode="External"/><Relationship Id="rId23" Type="http://schemas.openxmlformats.org/officeDocument/2006/relationships/hyperlink" Target="https://www.revolvy.com/main/index.php?s=Number+theory&amp;item_type=topic" TargetMode="External"/><Relationship Id="rId10" Type="http://schemas.openxmlformats.org/officeDocument/2006/relationships/hyperlink" Target="https://www.revolvy.com/main/index.php?s=Mathematics&amp;item_type=topic" TargetMode="External"/><Relationship Id="rId19" Type="http://schemas.openxmlformats.org/officeDocument/2006/relationships/hyperlink" Target="https://www.revolvy.com/main/index.php?s=Axiomatic+system&amp;item_type=topic" TargetMode="External"/><Relationship Id="rId4" Type="http://schemas.openxmlformats.org/officeDocument/2006/relationships/hyperlink" Target="https://www.revolvy.com/main/index.php?s=Variable+(mathematics)&amp;item_type=topic" TargetMode="External"/><Relationship Id="rId9" Type="http://schemas.openxmlformats.org/officeDocument/2006/relationships/hyperlink" Target="https://www.revolvy.com/main/index.php?s=Formal+system&amp;item_type=topic" TargetMode="External"/><Relationship Id="rId14" Type="http://schemas.openxmlformats.org/officeDocument/2006/relationships/hyperlink" Target="https://www.revolvy.com/main/index.php?s=Quantification+(logic)&amp;item_type=topic" TargetMode="External"/><Relationship Id="rId22" Type="http://schemas.openxmlformats.org/officeDocument/2006/relationships/hyperlink" Target="https://www.revolvy.com/main/index.php?s=Zermelo%E2%80%93Fraenkel+set+theory&amp;item_type=topic" TargetMode="Externa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D6DD8C-9DA2-40A0-9F4D-9B7BDE95041D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6065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D6DD8C-9DA2-40A0-9F4D-9B7BDE95041D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2156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Siri, Alexa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D6DD8C-9DA2-40A0-9F4D-9B7BDE95041D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3661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D6DD8C-9DA2-40A0-9F4D-9B7BDE95041D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606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Natural guesses are drawn from experience and imagination. </a:t>
            </a:r>
            <a:endParaRPr lang="en-US" dirty="0"/>
          </a:p>
          <a:p>
            <a:r>
              <a:rPr lang="en-US" dirty="0" smtClean="0"/>
              <a:t>Fiction and fact are less distinct for children.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D6DD8C-9DA2-40A0-9F4D-9B7BDE95041D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9939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Common feature of the failures = Uncanny quality</a:t>
            </a:r>
          </a:p>
          <a:p>
            <a:r>
              <a:rPr lang="en-US" dirty="0" smtClean="0"/>
              <a:t>“Does not compute.”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D6DD8C-9DA2-40A0-9F4D-9B7BDE95041D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447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Common feature of the failures = Uncanny quality</a:t>
            </a:r>
          </a:p>
          <a:p>
            <a:r>
              <a:rPr lang="en-US" dirty="0" smtClean="0"/>
              <a:t>“Does not compute.”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D6DD8C-9DA2-40A0-9F4D-9B7BDE95041D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176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800" dirty="0" smtClean="0"/>
              <a:t>Definition by language </a:t>
            </a:r>
            <a:r>
              <a:rPr lang="en-US" sz="1800" dirty="0" err="1" smtClean="0"/>
              <a:t>vs</a:t>
            </a:r>
            <a:r>
              <a:rPr lang="en-US" sz="1800" dirty="0" smtClean="0"/>
              <a:t> definition by concept. We don’t care about formalizing the definition of a word, but rather understanding a natural phenomenon.</a:t>
            </a:r>
          </a:p>
          <a:p>
            <a:endParaRPr lang="en-US" sz="1800" dirty="0" smtClean="0"/>
          </a:p>
          <a:p>
            <a:r>
              <a:rPr lang="en-US" sz="1800" dirty="0" smtClean="0"/>
              <a:t>Conceptually, a signal is part of a sense experience which can attract attention  and invite sense-making associations. A local sensation which refers to non-local sensations, ideas, emotions.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D6DD8C-9DA2-40A0-9F4D-9B7BDE95041D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1317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Machines bits are stop/go, not 1/0 or T/F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D6DD8C-9DA2-40A0-9F4D-9B7BDE95041D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6266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has no connection to 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D6DD8C-9DA2-40A0-9F4D-9B7BDE95041D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8899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D6DD8C-9DA2-40A0-9F4D-9B7BDE95041D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3235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 nerve impulse begins with a stimulus.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D6DD8C-9DA2-40A0-9F4D-9B7BDE95041D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6721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 stimulus is anything that causes stimulation.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D6DD8C-9DA2-40A0-9F4D-9B7BDE95041D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8538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“Like to gain”</a:t>
            </a:r>
          </a:p>
          <a:p>
            <a:endParaRPr lang="en-US" dirty="0" smtClean="0"/>
          </a:p>
          <a:p>
            <a:r>
              <a:rPr lang="en-US" dirty="0" smtClean="0"/>
              <a:t>“matter ‘experiences’ force”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D6DD8C-9DA2-40A0-9F4D-9B7BDE95041D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3371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Calling an atom with more or less electrons than usual an “ion” conflates the structure with the behavior.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D6DD8C-9DA2-40A0-9F4D-9B7BDE95041D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7698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nerve impulse is a pattern that is visible from a distance as changes in where molecules and atoms are moving within tissues and changing the shape of the tissues.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D6DD8C-9DA2-40A0-9F4D-9B7BDE95041D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4401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Apophenia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D6DD8C-9DA2-40A0-9F4D-9B7BDE95041D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5922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US" sz="1800" dirty="0"/>
          </a:p>
          <a:p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D6DD8C-9DA2-40A0-9F4D-9B7BDE95041D}" type="slidenum">
              <a:rPr lang="en-US" smtClean="0">
                <a:solidFill>
                  <a:prstClr val="black"/>
                </a:solidFill>
              </a:rPr>
              <a:pPr/>
              <a:t>18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60872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1800" dirty="0" smtClean="0"/>
              <a:t>Physical events logically require no sensitivity, reference, or signal. Physical causality is the result of objective physical forces. </a:t>
            </a:r>
          </a:p>
          <a:p>
            <a:pPr>
              <a:buNone/>
            </a:pPr>
            <a:endParaRPr lang="en-US" sz="1800" dirty="0" smtClean="0"/>
          </a:p>
          <a:p>
            <a:pPr>
              <a:buNone/>
            </a:pPr>
            <a:r>
              <a:rPr lang="en-US" sz="1800" dirty="0" smtClean="0"/>
              <a:t>If we define physics so weakly as to include phenomenal properties  then there is no reason not to see those properties as more fundamental and interesting than physics itself</a:t>
            </a:r>
            <a:br>
              <a:rPr lang="en-US" sz="1800" dirty="0" smtClean="0"/>
            </a:b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>Logical processes take signaling for granted. Any appearances of phenomenal properties would be unexplainable and redundant since the states of the machines *are* the data.</a:t>
            </a:r>
            <a:endParaRPr lang="en-US" sz="1800" dirty="0"/>
          </a:p>
          <a:p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D6DD8C-9DA2-40A0-9F4D-9B7BDE95041D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19400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800" dirty="0" smtClean="0"/>
              <a:t>Since physics is causally closed, and since physical causes and effects are due to the interaction of fundamental forces, not only could a physical world exist without signals, but by Occam’s Razor, we should assume that no physical world contains </a:t>
            </a:r>
            <a:r>
              <a:rPr lang="en-US" sz="1800" b="1" dirty="0" smtClean="0">
                <a:solidFill>
                  <a:schemeClr val="bg1"/>
                </a:solidFill>
              </a:rPr>
              <a:t>signals.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D6DD8C-9DA2-40A0-9F4D-9B7BDE95041D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10385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800" dirty="0" smtClean="0"/>
              <a:t>MP: We are machines, machines can be aware.</a:t>
            </a:r>
          </a:p>
          <a:p>
            <a:r>
              <a:rPr lang="en-US" sz="1800" dirty="0" smtClean="0"/>
              <a:t>MT: We are aware, we are not machines.</a:t>
            </a:r>
          </a:p>
          <a:p>
            <a:endParaRPr lang="en-US" sz="1800" dirty="0" smtClean="0"/>
          </a:p>
          <a:p>
            <a:r>
              <a:rPr lang="en-US" sz="1800" dirty="0" smtClean="0"/>
              <a:t>MP: Computers are more than objects, Leibniz and Searle are wrong.</a:t>
            </a:r>
          </a:p>
          <a:p>
            <a:r>
              <a:rPr lang="en-US" sz="1800" dirty="0" smtClean="0"/>
              <a:t>MT: Computers are no more than objects, complexity and speed change nothing relevant.</a:t>
            </a:r>
            <a:endParaRPr lang="en-US" sz="1800" dirty="0"/>
          </a:p>
          <a:p>
            <a:r>
              <a:rPr lang="en-US" sz="1800" dirty="0" smtClean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D6DD8C-9DA2-40A0-9F4D-9B7BDE95041D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88266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All computers can be built out of Legos. The “Data” *is* the position of the various levers.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D6DD8C-9DA2-40A0-9F4D-9B7BDE95041D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01835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If physical machines are absolutely concrete and tangible, logical programs are absolutely intangible and abstract. Substance dualism. Software needs compiling.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D6DD8C-9DA2-40A0-9F4D-9B7BDE95041D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92464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800" dirty="0" smtClean="0"/>
          </a:p>
          <a:p>
            <a:r>
              <a:rPr lang="en-US" sz="1800" dirty="0" smtClean="0"/>
              <a:t>To the extent that logic exists, it exists as a timeless sense of sense-making. Logic helps us make sense of sense experience but it has no access to sense experience itself.</a:t>
            </a:r>
          </a:p>
          <a:p>
            <a:endParaRPr lang="en-US" sz="1800" dirty="0"/>
          </a:p>
          <a:p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D6DD8C-9DA2-40A0-9F4D-9B7BDE95041D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69297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Feeling should not compute. State changes are assumed to be facts, and no detection is required.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D6DD8C-9DA2-40A0-9F4D-9B7BDE95041D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5730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800" b="1" dirty="0" err="1" smtClean="0"/>
              <a:t>Zeroth</a:t>
            </a:r>
            <a:r>
              <a:rPr lang="en-US" sz="1800" b="1" dirty="0" smtClean="0"/>
              <a:t>-order logic</a:t>
            </a:r>
            <a:r>
              <a:rPr lang="en-US" sz="1800" dirty="0" smtClean="0"/>
              <a:t> is </a:t>
            </a:r>
            <a:r>
              <a:rPr lang="en-US" sz="1800" dirty="0" smtClean="0">
                <a:hlinkClick r:id="rId3" tooltip="First-order logic"/>
              </a:rPr>
              <a:t>first-order logic</a:t>
            </a:r>
            <a:r>
              <a:rPr lang="en-US" sz="1800" dirty="0" smtClean="0"/>
              <a:t> without </a:t>
            </a:r>
            <a:r>
              <a:rPr lang="en-US" sz="1800" dirty="0" smtClean="0">
                <a:hlinkClick r:id="rId4" tooltip="Variable (mathematics)"/>
              </a:rPr>
              <a:t>variables</a:t>
            </a:r>
            <a:r>
              <a:rPr lang="en-US" sz="1800" dirty="0" smtClean="0"/>
              <a:t> or </a:t>
            </a:r>
            <a:r>
              <a:rPr lang="en-US" sz="1800" dirty="0" smtClean="0">
                <a:hlinkClick r:id="rId5" tooltip="Quantifier (logic)"/>
              </a:rPr>
              <a:t>quantifiers</a:t>
            </a:r>
            <a:r>
              <a:rPr lang="en-US" sz="1800" dirty="0" smtClean="0"/>
              <a:t>. Some authors use the phrase "</a:t>
            </a:r>
            <a:r>
              <a:rPr lang="en-US" sz="1800" dirty="0" err="1" smtClean="0"/>
              <a:t>zeroth</a:t>
            </a:r>
            <a:r>
              <a:rPr lang="en-US" sz="1800" dirty="0" smtClean="0"/>
              <a:t>-order logic" as a synonym for the </a:t>
            </a:r>
            <a:r>
              <a:rPr lang="en-US" sz="1800" dirty="0" smtClean="0">
                <a:hlinkClick r:id="rId6" tooltip="Propositional calculus"/>
              </a:rPr>
              <a:t>propositional calculus</a:t>
            </a:r>
            <a:r>
              <a:rPr lang="en-US" sz="1800" dirty="0" smtClean="0"/>
              <a:t>,</a:t>
            </a:r>
            <a:r>
              <a:rPr lang="en-US" sz="1800" baseline="30000" dirty="0" smtClean="0"/>
              <a:t>[1] </a:t>
            </a:r>
            <a:r>
              <a:rPr lang="en-US" sz="1800" dirty="0" smtClean="0"/>
              <a:t>but an alternative definition extends propositional logic by adding constants, operations, and relations on non-Boolean values.</a:t>
            </a:r>
            <a:r>
              <a:rPr lang="en-US" sz="1800" baseline="30000" dirty="0" smtClean="0"/>
              <a:t>[2] </a:t>
            </a:r>
            <a:r>
              <a:rPr lang="en-US" sz="1800" dirty="0" smtClean="0"/>
              <a:t>Every </a:t>
            </a:r>
            <a:r>
              <a:rPr lang="en-US" sz="1800" dirty="0" err="1" smtClean="0"/>
              <a:t>zeroth</a:t>
            </a:r>
            <a:r>
              <a:rPr lang="en-US" sz="1800" dirty="0" smtClean="0"/>
              <a:t>-order language in this broader sense is </a:t>
            </a:r>
            <a:r>
              <a:rPr lang="en-US" sz="1800" dirty="0" smtClean="0">
                <a:hlinkClick r:id="rId7" tooltip="Completeness (logic)"/>
              </a:rPr>
              <a:t>complete</a:t>
            </a:r>
            <a:r>
              <a:rPr lang="en-US" sz="1800" dirty="0" smtClean="0"/>
              <a:t> and </a:t>
            </a:r>
            <a:r>
              <a:rPr lang="en-US" sz="1800" dirty="0" smtClean="0">
                <a:hlinkClick r:id="rId8" tooltip="Compactness theorem"/>
              </a:rPr>
              <a:t>compact</a:t>
            </a:r>
            <a:r>
              <a:rPr lang="en-US" sz="1800" dirty="0" smtClean="0"/>
              <a:t>.</a:t>
            </a:r>
          </a:p>
          <a:p>
            <a:endParaRPr lang="en-US" sz="1800" dirty="0"/>
          </a:p>
          <a:p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D6DD8C-9DA2-40A0-9F4D-9B7BDE95041D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65018" y="6424551"/>
            <a:ext cx="5486400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/>
              <a:t>First-order logic</a:t>
            </a:r>
            <a:r>
              <a:rPr lang="en-US" sz="800" dirty="0" smtClean="0"/>
              <a:t>—also known as </a:t>
            </a:r>
            <a:r>
              <a:rPr lang="en-US" sz="800" b="1" dirty="0" smtClean="0"/>
              <a:t>first-order predicate calculus</a:t>
            </a:r>
            <a:r>
              <a:rPr lang="en-US" sz="800" dirty="0" smtClean="0"/>
              <a:t> and </a:t>
            </a:r>
            <a:r>
              <a:rPr lang="en-US" sz="800" b="1" dirty="0" smtClean="0"/>
              <a:t>predicate logic</a:t>
            </a:r>
            <a:r>
              <a:rPr lang="en-US" sz="800" dirty="0" smtClean="0"/>
              <a:t>—is a collection of </a:t>
            </a:r>
            <a:r>
              <a:rPr lang="en-US" sz="800" dirty="0" smtClean="0">
                <a:hlinkClick r:id="rId9" tooltip="Formal system"/>
              </a:rPr>
              <a:t>formal systems</a:t>
            </a:r>
            <a:r>
              <a:rPr lang="en-US" sz="800" dirty="0" smtClean="0"/>
              <a:t> used in </a:t>
            </a:r>
            <a:r>
              <a:rPr lang="en-US" sz="800" dirty="0" smtClean="0">
                <a:hlinkClick r:id="rId10" tooltip="Mathematics"/>
              </a:rPr>
              <a:t>mathematics</a:t>
            </a:r>
            <a:r>
              <a:rPr lang="en-US" sz="800" dirty="0" smtClean="0"/>
              <a:t>, </a:t>
            </a:r>
            <a:r>
              <a:rPr lang="en-US" sz="800" dirty="0" smtClean="0">
                <a:hlinkClick r:id="rId11" tooltip="Philosophy"/>
              </a:rPr>
              <a:t>philosophy</a:t>
            </a:r>
            <a:r>
              <a:rPr lang="en-US" sz="800" dirty="0" smtClean="0"/>
              <a:t>, </a:t>
            </a:r>
            <a:r>
              <a:rPr lang="en-US" sz="800" dirty="0" smtClean="0">
                <a:hlinkClick r:id="rId12" tooltip="Linguistics"/>
              </a:rPr>
              <a:t>linguistics</a:t>
            </a:r>
            <a:r>
              <a:rPr lang="en-US" sz="800" dirty="0" smtClean="0"/>
              <a:t>, and </a:t>
            </a:r>
            <a:r>
              <a:rPr lang="en-US" sz="800" dirty="0" smtClean="0">
                <a:hlinkClick r:id="rId13" tooltip="Computer science"/>
              </a:rPr>
              <a:t>computer science</a:t>
            </a:r>
            <a:r>
              <a:rPr lang="en-US" sz="800" dirty="0" smtClean="0"/>
              <a:t>. First-order logic uses </a:t>
            </a:r>
            <a:r>
              <a:rPr lang="en-US" sz="800" dirty="0" smtClean="0">
                <a:hlinkClick r:id="rId14" tooltip="Quantification (logic)"/>
              </a:rPr>
              <a:t>quantified variables</a:t>
            </a:r>
            <a:r>
              <a:rPr lang="en-US" sz="800" dirty="0" smtClean="0"/>
              <a:t> over non-logical objects and allows the use of sentences that contain variables, so that rather than propositions such as Socrates is a man one can have expressions in the form "there exists X such that X is Socrates and X is a man" and there exists is a quantifier while X is a variable.</a:t>
            </a:r>
            <a:r>
              <a:rPr lang="en-US" sz="800" baseline="30000" dirty="0" smtClean="0"/>
              <a:t>[1] </a:t>
            </a:r>
            <a:r>
              <a:rPr lang="en-US" sz="800" dirty="0" smtClean="0"/>
              <a:t>This distinguishes it from </a:t>
            </a:r>
            <a:r>
              <a:rPr lang="en-US" sz="800" dirty="0" smtClean="0">
                <a:hlinkClick r:id="rId15" tooltip="Propositional logic"/>
              </a:rPr>
              <a:t>propositional logic</a:t>
            </a:r>
            <a:r>
              <a:rPr lang="en-US" sz="800" dirty="0" smtClean="0"/>
              <a:t>, which does not use quantifiers or relations.</a:t>
            </a:r>
            <a:r>
              <a:rPr lang="en-US" sz="800" baseline="30000" dirty="0" smtClean="0"/>
              <a:t>[2] </a:t>
            </a:r>
            <a:endParaRPr lang="en-US" sz="800" dirty="0" smtClean="0"/>
          </a:p>
          <a:p>
            <a:endParaRPr lang="en-US" sz="800" dirty="0" smtClean="0"/>
          </a:p>
          <a:p>
            <a:r>
              <a:rPr lang="en-US" sz="800" dirty="0" smtClean="0"/>
              <a:t>The adjective "first-order" distinguishes first-order logic from </a:t>
            </a:r>
            <a:r>
              <a:rPr lang="en-US" sz="800" dirty="0" smtClean="0">
                <a:hlinkClick r:id="rId16" tooltip="Higher-order logic"/>
              </a:rPr>
              <a:t>higher-order logic</a:t>
            </a:r>
            <a:r>
              <a:rPr lang="en-US" sz="800" dirty="0" smtClean="0"/>
              <a:t> in which there are predicates having predicates or functions as arguments, or in which one or both of predicate quantifiers or function quantifiers are permitted.</a:t>
            </a:r>
            <a:r>
              <a:rPr lang="en-US" sz="800" baseline="30000" dirty="0" smtClean="0"/>
              <a:t>[3] </a:t>
            </a:r>
            <a:r>
              <a:rPr lang="en-US" sz="800" dirty="0" smtClean="0"/>
              <a:t>In first-order theories, predicates are often associated with sets. In interpreted higher-order theories, predicates may be interpreted as sets of sets.</a:t>
            </a:r>
          </a:p>
          <a:p>
            <a:endParaRPr lang="en-US" sz="800" dirty="0" smtClean="0"/>
          </a:p>
          <a:p>
            <a:r>
              <a:rPr lang="en-US" sz="800" dirty="0" smtClean="0"/>
              <a:t>There are many </a:t>
            </a:r>
            <a:r>
              <a:rPr lang="en-US" sz="800" dirty="0" smtClean="0">
                <a:hlinkClick r:id="rId17" tooltip="Deductive system"/>
              </a:rPr>
              <a:t>deductive systems</a:t>
            </a:r>
            <a:r>
              <a:rPr lang="en-US" sz="800" dirty="0" smtClean="0"/>
              <a:t> for first-order logic which are both </a:t>
            </a:r>
            <a:r>
              <a:rPr lang="en-US" sz="800" dirty="0" smtClean="0">
                <a:hlinkClick r:id="rId18" tooltip="Soundness"/>
              </a:rPr>
              <a:t>sound</a:t>
            </a:r>
            <a:r>
              <a:rPr lang="en-US" sz="800" dirty="0" smtClean="0"/>
              <a:t> (all provable statements are true in all models) and </a:t>
            </a:r>
            <a:r>
              <a:rPr lang="en-US" sz="800" dirty="0" smtClean="0">
                <a:hlinkClick r:id="rId7" tooltip="Completeness (logic)"/>
              </a:rPr>
              <a:t>complete</a:t>
            </a:r>
            <a:r>
              <a:rPr lang="en-US" sz="800" dirty="0" smtClean="0"/>
              <a:t> (all statements which are true in all models are provable). </a:t>
            </a:r>
          </a:p>
          <a:p>
            <a:endParaRPr lang="en-US" sz="800" dirty="0" smtClean="0"/>
          </a:p>
          <a:p>
            <a:r>
              <a:rPr lang="en-US" sz="800" dirty="0" smtClean="0"/>
              <a:t>First-order logic is the standard for the formalization of mathematics into </a:t>
            </a:r>
            <a:r>
              <a:rPr lang="en-US" sz="800" dirty="0" smtClean="0">
                <a:hlinkClick r:id="rId19" tooltip="Axiomatic system"/>
              </a:rPr>
              <a:t>axioms</a:t>
            </a:r>
            <a:r>
              <a:rPr lang="en-US" sz="800" dirty="0" smtClean="0"/>
              <a:t> and is studied in the </a:t>
            </a:r>
            <a:r>
              <a:rPr lang="en-US" sz="800" dirty="0" smtClean="0">
                <a:hlinkClick r:id="rId20" tooltip="Foundations of mathematics"/>
              </a:rPr>
              <a:t>foundations of mathematics</a:t>
            </a:r>
            <a:r>
              <a:rPr lang="en-US" sz="800" dirty="0" smtClean="0"/>
              <a:t>. </a:t>
            </a:r>
            <a:r>
              <a:rPr lang="en-US" sz="800" dirty="0" err="1" smtClean="0">
                <a:hlinkClick r:id="rId21" tooltip="Peano arithmetic"/>
              </a:rPr>
              <a:t>Peano</a:t>
            </a:r>
            <a:r>
              <a:rPr lang="en-US" sz="800" dirty="0" smtClean="0">
                <a:hlinkClick r:id="rId21" tooltip="Peano arithmetic"/>
              </a:rPr>
              <a:t> arithmetic</a:t>
            </a:r>
            <a:r>
              <a:rPr lang="en-US" sz="800" dirty="0" smtClean="0"/>
              <a:t> and </a:t>
            </a:r>
            <a:r>
              <a:rPr lang="en-US" sz="800" dirty="0" err="1" smtClean="0">
                <a:hlinkClick r:id="rId22" tooltip="Zermelo–Fraenkel set theory"/>
              </a:rPr>
              <a:t>Zermelo–Fraenkel</a:t>
            </a:r>
            <a:r>
              <a:rPr lang="en-US" sz="800" dirty="0" smtClean="0">
                <a:hlinkClick r:id="rId22" tooltip="Zermelo–Fraenkel set theory"/>
              </a:rPr>
              <a:t> set theory</a:t>
            </a:r>
            <a:r>
              <a:rPr lang="en-US" sz="800" dirty="0" smtClean="0"/>
              <a:t> are </a:t>
            </a:r>
            <a:r>
              <a:rPr lang="en-US" sz="800" dirty="0" err="1" smtClean="0"/>
              <a:t>axiomatizations</a:t>
            </a:r>
            <a:r>
              <a:rPr lang="en-US" sz="800" dirty="0" smtClean="0"/>
              <a:t> of </a:t>
            </a:r>
            <a:r>
              <a:rPr lang="en-US" sz="800" dirty="0" smtClean="0">
                <a:hlinkClick r:id="rId23" tooltip="Number theory"/>
              </a:rPr>
              <a:t>number theory</a:t>
            </a:r>
            <a:r>
              <a:rPr lang="en-US" sz="800" dirty="0" smtClean="0"/>
              <a:t> and </a:t>
            </a:r>
            <a:r>
              <a:rPr lang="en-US" sz="800" dirty="0" smtClean="0">
                <a:hlinkClick r:id="rId24" tooltip="Set theory"/>
              </a:rPr>
              <a:t>set theory</a:t>
            </a:r>
            <a:r>
              <a:rPr lang="en-US" sz="800" dirty="0" smtClean="0"/>
              <a:t>, respectively, into first-order logic. </a:t>
            </a:r>
          </a:p>
          <a:p>
            <a:endParaRPr lang="en-US" sz="800" dirty="0" smtClean="0"/>
          </a:p>
          <a:p>
            <a:r>
              <a:rPr lang="en-US" sz="800" dirty="0" smtClean="0"/>
              <a:t>The foundations of first-order logic were developed independently by </a:t>
            </a:r>
            <a:r>
              <a:rPr lang="en-US" sz="800" dirty="0" err="1" smtClean="0">
                <a:hlinkClick r:id="rId25" tooltip="Gottlob Frege"/>
              </a:rPr>
              <a:t>Gottlob</a:t>
            </a:r>
            <a:r>
              <a:rPr lang="en-US" sz="800" dirty="0" smtClean="0">
                <a:hlinkClick r:id="rId25" tooltip="Gottlob Frege"/>
              </a:rPr>
              <a:t> </a:t>
            </a:r>
            <a:r>
              <a:rPr lang="en-US" sz="800" dirty="0" err="1" smtClean="0">
                <a:hlinkClick r:id="rId25" tooltip="Gottlob Frege"/>
              </a:rPr>
              <a:t>Frege</a:t>
            </a:r>
            <a:r>
              <a:rPr lang="en-US" sz="800" dirty="0" smtClean="0"/>
              <a:t> and </a:t>
            </a:r>
            <a:r>
              <a:rPr lang="en-US" sz="800" dirty="0" smtClean="0">
                <a:hlinkClick r:id="rId26" tooltip="Charles Sanders Peirce"/>
              </a:rPr>
              <a:t>Charles Sanders Peirce</a:t>
            </a:r>
            <a:r>
              <a:rPr lang="en-US" sz="800" dirty="0" smtClean="0"/>
              <a:t>.</a:t>
            </a:r>
            <a:r>
              <a:rPr lang="en-US" sz="800" baseline="30000" dirty="0" smtClean="0"/>
              <a:t>[4]</a:t>
            </a:r>
            <a:endParaRPr lang="en-US" sz="8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445249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800" dirty="0" smtClean="0"/>
          </a:p>
          <a:p>
            <a:r>
              <a:rPr lang="en-US" sz="1800" dirty="0" smtClean="0"/>
              <a:t>Since we can only use neuroscience to infer the presence of intangibles from our own direct experience, philosophical induction is leaky.</a:t>
            </a:r>
          </a:p>
          <a:p>
            <a:endParaRPr lang="en-US" sz="1800" dirty="0"/>
          </a:p>
          <a:p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D6DD8C-9DA2-40A0-9F4D-9B7BDE95041D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91673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800" dirty="0" smtClean="0"/>
          </a:p>
          <a:p>
            <a:r>
              <a:rPr lang="en-US" sz="1800" dirty="0" smtClean="0"/>
              <a:t>If we cannot rule out intangible causes and effects, we cannot rule out anomalies.</a:t>
            </a:r>
          </a:p>
          <a:p>
            <a:endParaRPr lang="en-US" sz="1800" dirty="0"/>
          </a:p>
          <a:p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D6DD8C-9DA2-40A0-9F4D-9B7BDE95041D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67811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800" dirty="0" smtClean="0"/>
          </a:p>
          <a:p>
            <a:r>
              <a:rPr lang="en-US" sz="1800" dirty="0" smtClean="0"/>
              <a:t>AGI may not be possible. We will be guided and misguided by </a:t>
            </a:r>
            <a:r>
              <a:rPr lang="en-US" sz="1800" dirty="0" err="1" smtClean="0"/>
              <a:t>apophenia</a:t>
            </a:r>
            <a:r>
              <a:rPr lang="en-US" sz="1800" dirty="0" smtClean="0"/>
              <a:t> as well as prejudice.</a:t>
            </a:r>
            <a:endParaRPr lang="en-US" sz="1800" dirty="0"/>
          </a:p>
          <a:p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D6DD8C-9DA2-40A0-9F4D-9B7BDE95041D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4333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4/4/2018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4/4/2018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4/4/2018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4/4/2018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4/4/2018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8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EC41062-14B6-422B-99C6-96907778AA6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The hard problem of signaling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0446D7F2-FC8E-44E1-805C-B148A4073A9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Craig Weinberg, MCSE, CCEA</a:t>
            </a:r>
          </a:p>
        </p:txBody>
      </p:sp>
    </p:spTree>
    <p:extLst>
      <p:ext uri="{BB962C8B-B14F-4D97-AF65-F5344CB8AC3E}">
        <p14:creationId xmlns:p14="http://schemas.microsoft.com/office/powerpoint/2010/main" val="3752773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6000">
              <a:schemeClr val="accent1">
                <a:lumMod val="5000"/>
                <a:lumOff val="95000"/>
              </a:schemeClr>
            </a:gs>
            <a:gs pos="85000">
              <a:schemeClr val="accent1">
                <a:lumMod val="45000"/>
                <a:lumOff val="55000"/>
              </a:schemeClr>
            </a:gs>
            <a:gs pos="79000">
              <a:schemeClr val="accent1">
                <a:lumMod val="45000"/>
                <a:lumOff val="55000"/>
              </a:schemeClr>
            </a:gs>
            <a:gs pos="93000">
              <a:schemeClr val="bg2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768928" y="414685"/>
            <a:ext cx="906087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Statement of the Problem: Machines seem to lack our sense. 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Auto-Correct Failures, OCR Artifacts</a:t>
            </a:r>
            <a:endParaRPr lang="en-US" sz="3200" dirty="0" smtClean="0">
              <a:solidFill>
                <a:schemeClr val="bg1"/>
              </a:solidFill>
            </a:endParaRPr>
          </a:p>
          <a:p>
            <a:endParaRPr lang="en-US" dirty="0" smtClean="0">
              <a:solidFill>
                <a:schemeClr val="bg1"/>
              </a:solidFill>
            </a:endParaRPr>
          </a:p>
          <a:p>
            <a:r>
              <a:rPr lang="en-US" sz="2800" dirty="0" smtClean="0">
                <a:solidFill>
                  <a:schemeClr val="bg1"/>
                </a:solidFill>
              </a:rPr>
              <a:t>Gathering Information: </a:t>
            </a:r>
          </a:p>
          <a:p>
            <a:r>
              <a:rPr lang="en-US" dirty="0">
                <a:solidFill>
                  <a:schemeClr val="bg1"/>
                </a:solidFill>
              </a:rPr>
              <a:t>Adversarial Images vs Natural Misunderstandings </a:t>
            </a:r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What is and is not a signal?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How does a non-signal become a signal?</a:t>
            </a:r>
            <a:br>
              <a:rPr lang="en-US" dirty="0" smtClean="0">
                <a:solidFill>
                  <a:schemeClr val="bg1"/>
                </a:solidFill>
              </a:rPr>
            </a:br>
            <a:endParaRPr lang="en-US" dirty="0" smtClean="0">
              <a:solidFill>
                <a:schemeClr val="bg1"/>
              </a:solidFill>
            </a:endParaRPr>
          </a:p>
          <a:p>
            <a:r>
              <a:rPr lang="en-US" sz="2800" dirty="0" smtClean="0">
                <a:solidFill>
                  <a:schemeClr val="bg1"/>
                </a:solidFill>
              </a:rPr>
              <a:t>Hypothesis:</a:t>
            </a:r>
            <a:r>
              <a:rPr lang="en-US" sz="3200" dirty="0" smtClean="0">
                <a:solidFill>
                  <a:schemeClr val="bg1"/>
                </a:solidFill>
              </a:rPr>
              <a:t/>
            </a:r>
            <a:br>
              <a:rPr lang="en-US" sz="3200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We presume that signals are physical or logical, but they are not.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Meta-Hypothesis: Presumptions are magnified by folk language and scientific mislabeling</a:t>
            </a:r>
          </a:p>
          <a:p>
            <a:endParaRPr lang="en-US" dirty="0" smtClean="0">
              <a:solidFill>
                <a:schemeClr val="bg1"/>
              </a:solidFill>
            </a:endParaRPr>
          </a:p>
          <a:p>
            <a:r>
              <a:rPr lang="en-US" sz="2800" dirty="0" smtClean="0">
                <a:solidFill>
                  <a:schemeClr val="bg1"/>
                </a:solidFill>
              </a:rPr>
              <a:t>Implications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Philosophy, Computer Science, Logic, Neuroscience, AGI</a:t>
            </a:r>
          </a:p>
          <a:p>
            <a:endParaRPr lang="en-US" sz="3200" dirty="0" smtClean="0">
              <a:solidFill>
                <a:schemeClr val="bg1"/>
              </a:solidFill>
            </a:endParaRPr>
          </a:p>
          <a:p>
            <a:endParaRPr lang="en-US" sz="3200" dirty="0" smtClean="0">
              <a:solidFill>
                <a:schemeClr val="bg1"/>
              </a:solidFill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="" xmlns:a16="http://schemas.microsoft.com/office/drawing/2014/main" id="{CD2852B9-A3D4-4338-A532-AB1DD34773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768" y="5083078"/>
            <a:ext cx="10131425" cy="2065868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overview</a:t>
            </a:r>
            <a:br>
              <a:rPr lang="en-US" dirty="0" smtClean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3617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6000">
              <a:schemeClr val="accent1">
                <a:lumMod val="5000"/>
                <a:lumOff val="95000"/>
              </a:schemeClr>
            </a:gs>
            <a:gs pos="85000">
              <a:schemeClr val="accent1">
                <a:lumMod val="45000"/>
                <a:lumOff val="55000"/>
              </a:schemeClr>
            </a:gs>
            <a:gs pos="79000">
              <a:schemeClr val="accent1">
                <a:lumMod val="45000"/>
                <a:lumOff val="55000"/>
              </a:schemeClr>
            </a:gs>
            <a:gs pos="93000">
              <a:schemeClr val="bg2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D2852B9-A3D4-4338-A532-AB1DD34773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768" y="4885651"/>
            <a:ext cx="10131425" cy="2065868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STATEMENT of the problem</a:t>
            </a:r>
            <a:br>
              <a:rPr lang="en-US" dirty="0" smtClean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" name="Picture 5" descr="hilarious-autocorrect-fails-20x.jpg"/>
          <p:cNvPicPr>
            <a:picLocks noChangeAspect="1"/>
          </p:cNvPicPr>
          <p:nvPr/>
        </p:nvPicPr>
        <p:blipFill>
          <a:blip r:embed="rId3"/>
          <a:srcRect t="10712" r="1024" b="39686"/>
          <a:stretch>
            <a:fillRect/>
          </a:stretch>
        </p:blipFill>
        <p:spPr>
          <a:xfrm>
            <a:off x="6331196" y="1475510"/>
            <a:ext cx="5283282" cy="312766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872837" y="1982741"/>
            <a:ext cx="487203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It’s not only that predictive text often fails, it’s that </a:t>
            </a:r>
            <a:r>
              <a:rPr lang="en-US" sz="2400" i="1" dirty="0" smtClean="0">
                <a:solidFill>
                  <a:schemeClr val="bg1"/>
                </a:solidFill>
              </a:rPr>
              <a:t>the nature of the failure </a:t>
            </a:r>
            <a:r>
              <a:rPr lang="en-US" sz="2400" dirty="0" smtClean="0">
                <a:solidFill>
                  <a:schemeClr val="bg1"/>
                </a:solidFill>
              </a:rPr>
              <a:t>exposes a lack of understanding. The prediction or even guessing is an illusion. The reality is a bottom-up mechanism derived from statistics on the frequency of syntactic elements.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81992" y="1184564"/>
            <a:ext cx="37190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Auto-Correct Failures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3617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6000">
              <a:schemeClr val="accent1">
                <a:lumMod val="5000"/>
                <a:lumOff val="95000"/>
              </a:schemeClr>
            </a:gs>
            <a:gs pos="85000">
              <a:schemeClr val="accent1">
                <a:lumMod val="45000"/>
                <a:lumOff val="55000"/>
              </a:schemeClr>
            </a:gs>
            <a:gs pos="79000">
              <a:schemeClr val="accent1">
                <a:lumMod val="45000"/>
                <a:lumOff val="55000"/>
              </a:schemeClr>
            </a:gs>
            <a:gs pos="93000">
              <a:schemeClr val="bg2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2014_0102_images_26b_shakspeare.jpg"/>
          <p:cNvPicPr>
            <a:picLocks noChangeAspect="1"/>
          </p:cNvPicPr>
          <p:nvPr/>
        </p:nvPicPr>
        <p:blipFill>
          <a:blip r:embed="rId3"/>
          <a:srcRect l="11632" r="12108"/>
          <a:stretch>
            <a:fillRect/>
          </a:stretch>
        </p:blipFill>
        <p:spPr>
          <a:xfrm>
            <a:off x="6993083" y="1407966"/>
            <a:ext cx="4416136" cy="347454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234046" y="519546"/>
            <a:ext cx="23903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OCR Artifacts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="" xmlns:a16="http://schemas.microsoft.com/office/drawing/2014/main" id="{CD2852B9-A3D4-4338-A532-AB1DD34773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768" y="4885651"/>
            <a:ext cx="10131425" cy="2065868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STATEMENT of the </a:t>
            </a:r>
            <a:r>
              <a:rPr lang="en-US" dirty="0" smtClean="0">
                <a:solidFill>
                  <a:schemeClr val="bg1"/>
                </a:solidFill>
              </a:rPr>
              <a:t>problem</a:t>
            </a:r>
            <a:br>
              <a:rPr lang="en-US" dirty="0" smtClean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" name="Picture 5" descr="hamscript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43" y="1132611"/>
            <a:ext cx="6595068" cy="3998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617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6000">
              <a:schemeClr val="accent1">
                <a:lumMod val="5000"/>
                <a:lumOff val="95000"/>
              </a:schemeClr>
            </a:gs>
            <a:gs pos="85000">
              <a:schemeClr val="accent1">
                <a:lumMod val="45000"/>
                <a:lumOff val="55000"/>
              </a:schemeClr>
            </a:gs>
            <a:gs pos="79000">
              <a:schemeClr val="accent1">
                <a:lumMod val="45000"/>
                <a:lumOff val="55000"/>
              </a:schemeClr>
            </a:gs>
            <a:gs pos="93000">
              <a:schemeClr val="bg2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ferry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92" y="1530350"/>
            <a:ext cx="5516418" cy="3696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619010" y="1535931"/>
            <a:ext cx="487203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When children misunderstand language there is no illusion of understanding exposed. </a:t>
            </a:r>
          </a:p>
          <a:p>
            <a:endParaRPr lang="en-US" sz="2400" dirty="0" smtClean="0">
              <a:solidFill>
                <a:schemeClr val="bg1"/>
              </a:solidFill>
            </a:endParaRPr>
          </a:p>
          <a:p>
            <a:r>
              <a:rPr lang="en-US" sz="2400" dirty="0" smtClean="0">
                <a:solidFill>
                  <a:schemeClr val="bg1"/>
                </a:solidFill>
              </a:rPr>
              <a:t>Real understanding is a top-down, semantically driven condition which derives from experience and imagination. 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57300" y="613065"/>
            <a:ext cx="469397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Natural Misunderstandings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="" xmlns:a16="http://schemas.microsoft.com/office/drawing/2014/main" id="{CD2852B9-A3D4-4338-A532-AB1DD34773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692" y="4905262"/>
            <a:ext cx="10131425" cy="2065868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Gathering information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3617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6000">
              <a:schemeClr val="accent1">
                <a:lumMod val="5000"/>
                <a:lumOff val="95000"/>
              </a:schemeClr>
            </a:gs>
            <a:gs pos="85000">
              <a:schemeClr val="accent1">
                <a:lumMod val="45000"/>
                <a:lumOff val="55000"/>
              </a:schemeClr>
            </a:gs>
            <a:gs pos="79000">
              <a:schemeClr val="accent1">
                <a:lumMod val="45000"/>
                <a:lumOff val="55000"/>
              </a:schemeClr>
            </a:gs>
            <a:gs pos="93000">
              <a:schemeClr val="bg2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C59CDEB-6B09-4A67-94B0-A6754202B8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94683" y="-572224"/>
            <a:ext cx="3743324" cy="162253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http://www.evolvingai.org/fooling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04" t="2254"/>
          <a:stretch/>
        </p:blipFill>
        <p:spPr>
          <a:xfrm>
            <a:off x="6447559" y="514351"/>
            <a:ext cx="4476294" cy="467071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76746" y="2523067"/>
            <a:ext cx="487203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Fooling Deep Neural Networks is easier than it would be if machines were recognizing images visually and consciously.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85901" y="1288474"/>
            <a:ext cx="33233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Adversarial Images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="" xmlns:a16="http://schemas.microsoft.com/office/drawing/2014/main" id="{CD2852B9-A3D4-4338-A532-AB1DD34773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5" y="4916824"/>
            <a:ext cx="10131425" cy="2065868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Gathering information</a:t>
            </a: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3617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6000">
              <a:schemeClr val="accent1">
                <a:lumMod val="5000"/>
                <a:lumOff val="95000"/>
              </a:schemeClr>
            </a:gs>
            <a:gs pos="85000">
              <a:schemeClr val="accent1">
                <a:lumMod val="45000"/>
                <a:lumOff val="55000"/>
              </a:schemeClr>
            </a:gs>
            <a:gs pos="79000">
              <a:schemeClr val="accent1">
                <a:lumMod val="45000"/>
                <a:lumOff val="55000"/>
              </a:schemeClr>
            </a:gs>
            <a:gs pos="93000">
              <a:schemeClr val="bg2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055044" y="438468"/>
            <a:ext cx="10058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</a:rPr>
              <a:t>Adversarial Images That Fool Computers, But Not Humans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="" xmlns:a16="http://schemas.microsoft.com/office/drawing/2014/main" id="{CD2852B9-A3D4-4338-A532-AB1DD34773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5" y="4916824"/>
            <a:ext cx="10131425" cy="2065868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Gathering information</a:t>
            </a: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044" y="1129919"/>
            <a:ext cx="10058400" cy="3934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665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6000">
              <a:schemeClr val="accent1">
                <a:lumMod val="5000"/>
                <a:lumOff val="95000"/>
              </a:schemeClr>
            </a:gs>
            <a:gs pos="85000">
              <a:schemeClr val="accent1">
                <a:lumMod val="45000"/>
                <a:lumOff val="55000"/>
              </a:schemeClr>
            </a:gs>
            <a:gs pos="79000">
              <a:schemeClr val="accent1">
                <a:lumMod val="45000"/>
                <a:lumOff val="55000"/>
              </a:schemeClr>
            </a:gs>
            <a:gs pos="93000">
              <a:schemeClr val="bg2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.jpg"/>
          <p:cNvPicPr>
            <a:picLocks noChangeAspect="1"/>
          </p:cNvPicPr>
          <p:nvPr/>
        </p:nvPicPr>
        <p:blipFill>
          <a:blip r:embed="rId3"/>
          <a:srcRect l="13613" t="7107" r="17016" b="12223"/>
          <a:stretch>
            <a:fillRect/>
          </a:stretch>
        </p:blipFill>
        <p:spPr>
          <a:xfrm>
            <a:off x="8482444" y="860711"/>
            <a:ext cx="2753591" cy="2057400"/>
          </a:xfrm>
          <a:prstGeom prst="rect">
            <a:avLst/>
          </a:prstGeom>
        </p:spPr>
      </p:pic>
      <p:pic>
        <p:nvPicPr>
          <p:cNvPr id="9" name="Picture 8" descr="A.jpg"/>
          <p:cNvPicPr>
            <a:picLocks noChangeAspect="1"/>
          </p:cNvPicPr>
          <p:nvPr/>
        </p:nvPicPr>
        <p:blipFill>
          <a:blip r:embed="rId3"/>
          <a:srcRect l="13877" r="17998"/>
          <a:stretch>
            <a:fillRect/>
          </a:stretch>
        </p:blipFill>
        <p:spPr>
          <a:xfrm>
            <a:off x="5676899" y="4468086"/>
            <a:ext cx="5611091" cy="61306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13507" y="3425536"/>
            <a:ext cx="10997046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Phenomena whose presence or absence are not detected. </a:t>
            </a:r>
          </a:p>
          <a:p>
            <a:r>
              <a:rPr lang="en-US" sz="2400" dirty="0" smtClean="0">
                <a:solidFill>
                  <a:schemeClr val="bg1"/>
                </a:solidFill>
              </a:rPr>
              <a:t>Presences or absences which are detected but not interpreted (noise).</a:t>
            </a:r>
          </a:p>
          <a:p>
            <a:endParaRPr lang="en-US" sz="2800" dirty="0" smtClean="0">
              <a:solidFill>
                <a:schemeClr val="bg1"/>
              </a:solidFill>
            </a:endParaRPr>
          </a:p>
          <a:p>
            <a:endParaRPr lang="en-US" sz="2800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06582" y="1381992"/>
            <a:ext cx="1076498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Phenomena which trigger detection and interpretation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endParaRPr lang="en-US" sz="2400" dirty="0" smtClean="0">
              <a:solidFill>
                <a:schemeClr val="bg1"/>
              </a:solidFill>
            </a:endParaRPr>
          </a:p>
          <a:p>
            <a:r>
              <a:rPr lang="en-US" sz="2400" dirty="0" smtClean="0">
                <a:solidFill>
                  <a:schemeClr val="bg1"/>
                </a:solidFill>
              </a:rPr>
              <a:t>as referring to other than itself.</a:t>
            </a:r>
          </a:p>
          <a:p>
            <a:endParaRPr lang="en-US" sz="2800" dirty="0" smtClean="0">
              <a:solidFill>
                <a:schemeClr val="bg1"/>
              </a:solidFill>
            </a:endParaRPr>
          </a:p>
          <a:p>
            <a:endParaRPr lang="en-US" sz="2800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65018" y="810487"/>
            <a:ext cx="297652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What is a signal?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03119" y="2854034"/>
            <a:ext cx="36401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What is not a signal?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="" xmlns:a16="http://schemas.microsoft.com/office/drawing/2014/main" id="{CD2852B9-A3D4-4338-A532-AB1DD34773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561" y="5029200"/>
            <a:ext cx="10131425" cy="1456267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Gathering information</a:t>
            </a:r>
          </a:p>
        </p:txBody>
      </p:sp>
    </p:spTree>
    <p:extLst>
      <p:ext uri="{BB962C8B-B14F-4D97-AF65-F5344CB8AC3E}">
        <p14:creationId xmlns:p14="http://schemas.microsoft.com/office/powerpoint/2010/main" val="1895052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6000">
              <a:schemeClr val="accent1">
                <a:lumMod val="5000"/>
                <a:lumOff val="95000"/>
              </a:schemeClr>
            </a:gs>
            <a:gs pos="85000">
              <a:schemeClr val="accent1">
                <a:lumMod val="45000"/>
                <a:lumOff val="55000"/>
              </a:schemeClr>
            </a:gs>
            <a:gs pos="79000">
              <a:schemeClr val="accent1">
                <a:lumMod val="45000"/>
                <a:lumOff val="55000"/>
              </a:schemeClr>
            </a:gs>
            <a:gs pos="93000">
              <a:schemeClr val="bg2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Legologic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17506" y="1541224"/>
            <a:ext cx="4415018" cy="3424190"/>
          </a:xfrm>
        </p:spPr>
      </p:pic>
      <p:sp>
        <p:nvSpPr>
          <p:cNvPr id="6" name="TextBox 5"/>
          <p:cNvSpPr txBox="1"/>
          <p:nvPr/>
        </p:nvSpPr>
        <p:spPr>
          <a:xfrm>
            <a:off x="5563673" y="1854558"/>
            <a:ext cx="6065950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“The position of a pin represents the state of a bit. True or false, one or zero.”</a:t>
            </a:r>
            <a:r>
              <a:rPr lang="en-US" sz="3200" dirty="0" smtClean="0">
                <a:solidFill>
                  <a:schemeClr val="bg1"/>
                </a:solidFill>
              </a:rPr>
              <a:t/>
            </a:r>
            <a:br>
              <a:rPr lang="en-US" sz="3200" dirty="0" smtClean="0">
                <a:solidFill>
                  <a:schemeClr val="bg1"/>
                </a:solidFill>
              </a:rPr>
            </a:br>
            <a:endParaRPr lang="en-US" sz="3200" dirty="0" smtClean="0">
              <a:solidFill>
                <a:schemeClr val="bg1"/>
              </a:solidFill>
            </a:endParaRPr>
          </a:p>
          <a:p>
            <a:r>
              <a:rPr lang="en-US" sz="3200" dirty="0" smtClean="0">
                <a:solidFill>
                  <a:schemeClr val="bg1"/>
                </a:solidFill>
              </a:rPr>
              <a:t/>
            </a:r>
            <a:br>
              <a:rPr lang="en-US" sz="3200" dirty="0" smtClean="0">
                <a:solidFill>
                  <a:schemeClr val="bg1"/>
                </a:solidFill>
              </a:rPr>
            </a:br>
            <a:r>
              <a:rPr lang="en-US" sz="3200" dirty="0" smtClean="0">
                <a:solidFill>
                  <a:schemeClr val="bg1"/>
                </a:solidFill>
              </a:rPr>
              <a:t>In other words: </a:t>
            </a:r>
          </a:p>
          <a:p>
            <a:r>
              <a:rPr lang="en-US" sz="3200" dirty="0" smtClean="0">
                <a:solidFill>
                  <a:schemeClr val="bg1"/>
                </a:solidFill>
              </a:rPr>
              <a:t>Making believe. Pretending.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683389" y="2712904"/>
            <a:ext cx="35142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- Lego Logic Gates – The Half-Adder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8035" y="630378"/>
            <a:ext cx="83993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How Does a Non-Signal Become a Signal?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="" xmlns:a16="http://schemas.microsoft.com/office/drawing/2014/main" id="{CD2852B9-A3D4-4338-A532-AB1DD34773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479" y="4966854"/>
            <a:ext cx="10131425" cy="1456267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Gathering information</a:t>
            </a:r>
          </a:p>
        </p:txBody>
      </p:sp>
    </p:spTree>
    <p:extLst>
      <p:ext uri="{BB962C8B-B14F-4D97-AF65-F5344CB8AC3E}">
        <p14:creationId xmlns:p14="http://schemas.microsoft.com/office/powerpoint/2010/main" val="18950527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6000">
              <a:schemeClr val="accent1">
                <a:lumMod val="5000"/>
                <a:lumOff val="95000"/>
              </a:schemeClr>
            </a:gs>
            <a:gs pos="85000">
              <a:schemeClr val="accent1">
                <a:lumMod val="45000"/>
                <a:lumOff val="55000"/>
              </a:schemeClr>
            </a:gs>
            <a:gs pos="79000">
              <a:schemeClr val="accent1">
                <a:lumMod val="45000"/>
                <a:lumOff val="55000"/>
              </a:schemeClr>
            </a:gs>
            <a:gs pos="93000">
              <a:schemeClr val="bg2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79418" y="5351319"/>
            <a:ext cx="905048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Components need not even add up to be a “chain”. D is not aware of A.</a:t>
            </a:r>
            <a:endParaRPr lang="en-US" sz="2800" dirty="0" smtClean="0">
              <a:solidFill>
                <a:schemeClr val="bg1"/>
              </a:solidFill>
            </a:endParaRPr>
          </a:p>
          <a:p>
            <a:endParaRPr lang="en-US" sz="2800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 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7" name="Picture 6" descr="dom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3555" y="176646"/>
            <a:ext cx="9341427" cy="503165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566556" y="93518"/>
            <a:ext cx="67081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Cause and Effect Chains are Not Signals</a:t>
            </a:r>
            <a:endParaRPr lang="en-US" sz="3200" dirty="0"/>
          </a:p>
        </p:txBody>
      </p:sp>
      <p:sp>
        <p:nvSpPr>
          <p:cNvPr id="12" name="Title 1">
            <a:extLst>
              <a:ext uri="{FF2B5EF4-FFF2-40B4-BE49-F238E27FC236}">
                <a16:creationId xmlns="" xmlns:a16="http://schemas.microsoft.com/office/drawing/2014/main" id="{CD2852B9-A3D4-4338-A532-AB1DD34773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962" y="5578378"/>
            <a:ext cx="10131425" cy="1456267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Hypothesis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120736" y="1871054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b="1" dirty="0" smtClean="0"/>
          </a:p>
          <a:p>
            <a:r>
              <a:rPr lang="en-US" b="1" dirty="0" smtClean="0"/>
              <a:t>The 10,000 Domino Computer  </a:t>
            </a:r>
            <a:r>
              <a:rPr lang="en-US" sz="1200" dirty="0" smtClean="0">
                <a:solidFill>
                  <a:schemeClr val="bg1"/>
                </a:solidFill>
              </a:rPr>
              <a:t>https://www.youtube.com/watch?time_continue=6&amp;v=OpLU__bhu2w</a:t>
            </a:r>
          </a:p>
        </p:txBody>
      </p:sp>
    </p:spTree>
    <p:extLst>
      <p:ext uri="{BB962C8B-B14F-4D97-AF65-F5344CB8AC3E}">
        <p14:creationId xmlns:p14="http://schemas.microsoft.com/office/powerpoint/2010/main" val="18950527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inarydoms.jpg"/>
          <p:cNvPicPr>
            <a:picLocks noChangeAspect="1"/>
          </p:cNvPicPr>
          <p:nvPr/>
        </p:nvPicPr>
        <p:blipFill>
          <a:blip r:embed="rId3"/>
          <a:srcRect l="1460" t="2450" r="2234" b="1958"/>
          <a:stretch>
            <a:fillRect/>
          </a:stretch>
        </p:blipFill>
        <p:spPr>
          <a:xfrm>
            <a:off x="1672937" y="602673"/>
            <a:ext cx="9206346" cy="5175795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="" xmlns:a16="http://schemas.microsoft.com/office/drawing/2014/main" id="{CD2852B9-A3D4-4338-A532-AB1DD34773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428" y="5651115"/>
            <a:ext cx="10131425" cy="1456267"/>
          </a:xfrm>
        </p:spPr>
        <p:txBody>
          <a:bodyPr/>
          <a:lstStyle/>
          <a:p>
            <a:r>
              <a:rPr lang="en-US" dirty="0" smtClean="0"/>
              <a:t>hypothesis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6000">
              <a:schemeClr val="accent1">
                <a:lumMod val="5000"/>
                <a:lumOff val="95000"/>
              </a:schemeClr>
            </a:gs>
            <a:gs pos="85000">
              <a:schemeClr val="accent1">
                <a:lumMod val="45000"/>
                <a:lumOff val="55000"/>
              </a:schemeClr>
            </a:gs>
            <a:gs pos="79000">
              <a:schemeClr val="accent1">
                <a:lumMod val="45000"/>
                <a:lumOff val="55000"/>
              </a:schemeClr>
            </a:gs>
            <a:gs pos="93000">
              <a:schemeClr val="bg2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425385" y="1854558"/>
            <a:ext cx="537049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“A nerve impulse begins when a stimulus disturbs the plasma membrane on a dendrite, causing sodium channels to open. Sodium ions flow into the cell...” </a:t>
            </a:r>
          </a:p>
          <a:p>
            <a:endParaRPr lang="en-US" sz="2400" dirty="0" smtClean="0">
              <a:solidFill>
                <a:schemeClr val="bg1"/>
              </a:solidFill>
            </a:endParaRPr>
          </a:p>
          <a:p>
            <a:r>
              <a:rPr lang="en-US" sz="2000" dirty="0" smtClean="0">
                <a:solidFill>
                  <a:schemeClr val="bg1"/>
                </a:solidFill>
              </a:rPr>
              <a:t>The Nerve Impulse [HD Animation]</a:t>
            </a:r>
          </a:p>
          <a:p>
            <a:endParaRPr lang="en-US" sz="3200" dirty="0">
              <a:solidFill>
                <a:schemeClr val="bg1"/>
              </a:solidFill>
            </a:endParaRPr>
          </a:p>
        </p:txBody>
      </p:sp>
      <p:pic>
        <p:nvPicPr>
          <p:cNvPr id="10" name="Picture 9" descr="nerveimpulse.jpg"/>
          <p:cNvPicPr>
            <a:picLocks noChangeAspect="1"/>
          </p:cNvPicPr>
          <p:nvPr/>
        </p:nvPicPr>
        <p:blipFill>
          <a:blip r:embed="rId3"/>
          <a:srcRect r="1289" b="17022"/>
          <a:stretch>
            <a:fillRect/>
          </a:stretch>
        </p:blipFill>
        <p:spPr>
          <a:xfrm>
            <a:off x="817587" y="1616885"/>
            <a:ext cx="5416958" cy="323567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68035" y="630378"/>
            <a:ext cx="83993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How Does a Cell Produce a Signal?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="" xmlns:a16="http://schemas.microsoft.com/office/drawing/2014/main" id="{CD2852B9-A3D4-4338-A532-AB1DD34773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479" y="4966854"/>
            <a:ext cx="10131425" cy="1456267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Gathering information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50527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6000">
              <a:schemeClr val="accent1">
                <a:lumMod val="5000"/>
                <a:lumOff val="95000"/>
              </a:schemeClr>
            </a:gs>
            <a:gs pos="85000">
              <a:schemeClr val="accent1">
                <a:lumMod val="45000"/>
                <a:lumOff val="55000"/>
              </a:schemeClr>
            </a:gs>
            <a:gs pos="79000">
              <a:schemeClr val="accent1">
                <a:lumMod val="45000"/>
                <a:lumOff val="55000"/>
              </a:schemeClr>
            </a:gs>
            <a:gs pos="93000">
              <a:schemeClr val="bg2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791541" y="2072767"/>
            <a:ext cx="537049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“something that rouses or incites to activity” </a:t>
            </a:r>
            <a:r>
              <a:rPr lang="en-US" sz="2000" dirty="0" smtClean="0">
                <a:solidFill>
                  <a:schemeClr val="bg1"/>
                </a:solidFill>
              </a:rPr>
              <a:t>Merriam-Webster</a:t>
            </a:r>
          </a:p>
          <a:p>
            <a:endParaRPr lang="en-US" sz="2000" dirty="0" smtClean="0">
              <a:solidFill>
                <a:schemeClr val="bg1"/>
              </a:solidFill>
            </a:endParaRPr>
          </a:p>
          <a:p>
            <a:r>
              <a:rPr lang="en-US" sz="2800" dirty="0" smtClean="0">
                <a:solidFill>
                  <a:schemeClr val="bg1"/>
                </a:solidFill>
              </a:rPr>
              <a:t>“Something that can elicit or evoke a physiological response in a cell, a tissue, or an organism.”  </a:t>
            </a:r>
            <a:r>
              <a:rPr lang="en-US" dirty="0" smtClean="0">
                <a:solidFill>
                  <a:schemeClr val="bg1"/>
                </a:solidFill>
              </a:rPr>
              <a:t>Dictionary.com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Picture 4" descr="Circular_definition_of_circular_definit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353" y="1626836"/>
            <a:ext cx="3903365" cy="334836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229099" y="526469"/>
            <a:ext cx="83993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What is a Stimulus?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="" xmlns:a16="http://schemas.microsoft.com/office/drawing/2014/main" id="{CD2852B9-A3D4-4338-A532-AB1DD34773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479" y="5029200"/>
            <a:ext cx="10131425" cy="1456267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Gathering information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50527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6000">
              <a:schemeClr val="accent1">
                <a:lumMod val="5000"/>
                <a:lumOff val="95000"/>
              </a:schemeClr>
            </a:gs>
            <a:gs pos="85000">
              <a:schemeClr val="accent1">
                <a:lumMod val="45000"/>
                <a:lumOff val="55000"/>
              </a:schemeClr>
            </a:gs>
            <a:gs pos="79000">
              <a:schemeClr val="accent1">
                <a:lumMod val="45000"/>
                <a:lumOff val="55000"/>
              </a:schemeClr>
            </a:gs>
            <a:gs pos="93000">
              <a:schemeClr val="bg2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C59CDEB-6B09-4A67-94B0-A6754202B8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Picture 4" descr="na_catio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723" y="2075019"/>
            <a:ext cx="5854700" cy="25019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593982" y="1442432"/>
            <a:ext cx="459775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“Negative ions like to gain electrons.”</a:t>
            </a:r>
            <a:br>
              <a:rPr lang="en-US" sz="2800" dirty="0" smtClean="0">
                <a:solidFill>
                  <a:schemeClr val="bg1"/>
                </a:solidFill>
              </a:rPr>
            </a:br>
            <a:r>
              <a:rPr lang="en-US" sz="2800" dirty="0" smtClean="0">
                <a:solidFill>
                  <a:schemeClr val="bg1"/>
                </a:solidFill>
              </a:rPr>
              <a:t/>
            </a:r>
            <a:br>
              <a:rPr lang="en-US" sz="2800" dirty="0" smtClean="0">
                <a:solidFill>
                  <a:schemeClr val="bg1"/>
                </a:solidFill>
              </a:rPr>
            </a:br>
            <a:r>
              <a:rPr lang="en-US" sz="2800" dirty="0" smtClean="0">
                <a:solidFill>
                  <a:schemeClr val="bg1"/>
                </a:solidFill>
              </a:rPr>
              <a:t>“Electric charge is the physical property of matter that causes it to experience a force when placed in an electromagnetic field. “ </a:t>
            </a:r>
            <a:r>
              <a:rPr lang="en-US" dirty="0" smtClean="0">
                <a:solidFill>
                  <a:schemeClr val="bg1"/>
                </a:solidFill>
              </a:rPr>
              <a:t>- Electric charge - Wikipedia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10489" y="516079"/>
            <a:ext cx="117555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Folk Language smuggles in Anthropomorphism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="" xmlns:a16="http://schemas.microsoft.com/office/drawing/2014/main" id="{CD2852B9-A3D4-4338-A532-AB1DD34773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133" y="5029200"/>
            <a:ext cx="10131425" cy="1456267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Meta-hypothesis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50527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6000">
              <a:schemeClr val="accent1">
                <a:lumMod val="5000"/>
                <a:lumOff val="95000"/>
              </a:schemeClr>
            </a:gs>
            <a:gs pos="85000">
              <a:schemeClr val="accent1">
                <a:lumMod val="45000"/>
                <a:lumOff val="55000"/>
              </a:schemeClr>
            </a:gs>
            <a:gs pos="79000">
              <a:schemeClr val="accent1">
                <a:lumMod val="45000"/>
                <a:lumOff val="55000"/>
              </a:schemeClr>
            </a:gs>
            <a:gs pos="93000">
              <a:schemeClr val="bg2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C59CDEB-6B09-4A67-94B0-A6754202B8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Picture 4" descr="na_catio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941" y="2147756"/>
            <a:ext cx="5854700" cy="25019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593982" y="1318022"/>
            <a:ext cx="4597759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/>
            </a:r>
            <a:br>
              <a:rPr lang="en-US" sz="2800" dirty="0" smtClean="0">
                <a:solidFill>
                  <a:schemeClr val="bg1"/>
                </a:solidFill>
              </a:rPr>
            </a:br>
            <a:r>
              <a:rPr lang="en-US" sz="2800" dirty="0" smtClean="0">
                <a:solidFill>
                  <a:schemeClr val="bg1"/>
                </a:solidFill>
              </a:rPr>
              <a:t>What they are:</a:t>
            </a:r>
          </a:p>
          <a:p>
            <a:r>
              <a:rPr lang="en-US" sz="2000" dirty="0" smtClean="0">
                <a:solidFill>
                  <a:schemeClr val="bg1"/>
                </a:solidFill>
              </a:rPr>
              <a:t>Atoms with 11 protons and 10 electrons.</a:t>
            </a:r>
          </a:p>
          <a:p>
            <a:endParaRPr lang="en-US" sz="2800" dirty="0" smtClean="0">
              <a:solidFill>
                <a:schemeClr val="bg1"/>
              </a:solidFill>
            </a:endParaRPr>
          </a:p>
          <a:p>
            <a:r>
              <a:rPr lang="en-US" sz="2800" dirty="0" smtClean="0">
                <a:solidFill>
                  <a:schemeClr val="bg1"/>
                </a:solidFill>
              </a:rPr>
              <a:t>What they do:</a:t>
            </a:r>
          </a:p>
          <a:p>
            <a:r>
              <a:rPr lang="en-US" sz="2000" dirty="0" smtClean="0">
                <a:solidFill>
                  <a:schemeClr val="bg1"/>
                </a:solidFill>
              </a:rPr>
              <a:t>Move toward or away from other atoms.</a:t>
            </a:r>
            <a:br>
              <a:rPr lang="en-US" sz="2000" dirty="0" smtClean="0">
                <a:solidFill>
                  <a:schemeClr val="bg1"/>
                </a:solidFill>
              </a:rPr>
            </a:br>
            <a:r>
              <a:rPr lang="en-US" sz="2000" dirty="0" smtClean="0">
                <a:solidFill>
                  <a:schemeClr val="bg1"/>
                </a:solidFill>
              </a:rPr>
              <a:t/>
            </a:r>
            <a:br>
              <a:rPr lang="en-US" sz="2000" dirty="0" smtClean="0">
                <a:solidFill>
                  <a:schemeClr val="bg1"/>
                </a:solidFill>
              </a:rPr>
            </a:br>
            <a:r>
              <a:rPr lang="en-US" sz="2800" dirty="0" smtClean="0">
                <a:solidFill>
                  <a:schemeClr val="bg1"/>
                </a:solidFill>
              </a:rPr>
              <a:t>Why they do that:</a:t>
            </a:r>
          </a:p>
          <a:p>
            <a:r>
              <a:rPr lang="en-US" sz="2000" dirty="0" smtClean="0">
                <a:solidFill>
                  <a:schemeClr val="bg1"/>
                </a:solidFill>
              </a:rPr>
              <a:t>We don’t know. We call it a ‘force’.</a:t>
            </a:r>
          </a:p>
          <a:p>
            <a:endParaRPr lang="en-US" sz="2000" dirty="0" smtClean="0">
              <a:solidFill>
                <a:schemeClr val="bg1"/>
              </a:solidFill>
            </a:endParaRPr>
          </a:p>
          <a:p>
            <a:endParaRPr lang="en-US" sz="2800" dirty="0" smtClean="0">
              <a:solidFill>
                <a:schemeClr val="bg1"/>
              </a:solidFill>
            </a:endParaRPr>
          </a:p>
          <a:p>
            <a:r>
              <a:rPr lang="en-US" sz="2800" dirty="0" smtClean="0">
                <a:solidFill>
                  <a:schemeClr val="bg1"/>
                </a:solidFill>
              </a:rPr>
              <a:t/>
            </a:r>
            <a:br>
              <a:rPr lang="en-US" sz="2800" dirty="0" smtClean="0">
                <a:solidFill>
                  <a:schemeClr val="bg1"/>
                </a:solidFill>
              </a:rPr>
            </a:br>
            <a:r>
              <a:rPr lang="en-US" sz="2800" dirty="0" smtClean="0">
                <a:solidFill>
                  <a:schemeClr val="bg1"/>
                </a:solidFill>
              </a:rPr>
              <a:t/>
            </a:r>
            <a:br>
              <a:rPr lang="en-US" sz="2800" dirty="0" smtClean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6417" y="505689"/>
            <a:ext cx="117555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Scientific Language can Smuggle in False Confidence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629387" y="1457098"/>
            <a:ext cx="44572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Sodium Ions</a:t>
            </a:r>
            <a:endParaRPr lang="en-US" sz="2400" dirty="0"/>
          </a:p>
        </p:txBody>
      </p:sp>
      <p:sp>
        <p:nvSpPr>
          <p:cNvPr id="12" name="Title 1">
            <a:extLst>
              <a:ext uri="{FF2B5EF4-FFF2-40B4-BE49-F238E27FC236}">
                <a16:creationId xmlns="" xmlns:a16="http://schemas.microsoft.com/office/drawing/2014/main" id="{CD2852B9-A3D4-4338-A532-AB1DD34773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832" y="5008418"/>
            <a:ext cx="10131425" cy="1456267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Meta-hypothesis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50527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6000">
              <a:schemeClr val="accent1">
                <a:lumMod val="5000"/>
                <a:lumOff val="95000"/>
              </a:schemeClr>
            </a:gs>
            <a:gs pos="85000">
              <a:schemeClr val="accent1">
                <a:lumMod val="45000"/>
                <a:lumOff val="55000"/>
              </a:schemeClr>
            </a:gs>
            <a:gs pos="79000">
              <a:schemeClr val="accent1">
                <a:lumMod val="45000"/>
                <a:lumOff val="55000"/>
              </a:schemeClr>
            </a:gs>
            <a:gs pos="93000">
              <a:schemeClr val="bg2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nerveimpuls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771" y="1492195"/>
            <a:ext cx="5198748" cy="369412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141015" y="937554"/>
            <a:ext cx="44572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Nerve Impulses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6192982" y="897528"/>
            <a:ext cx="5102669" cy="6278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/>
            </a:r>
            <a:br>
              <a:rPr lang="en-US" sz="2800" dirty="0" smtClean="0">
                <a:solidFill>
                  <a:schemeClr val="bg1"/>
                </a:solidFill>
              </a:rPr>
            </a:br>
            <a:r>
              <a:rPr lang="en-US" sz="2800" dirty="0" smtClean="0">
                <a:solidFill>
                  <a:schemeClr val="bg1"/>
                </a:solidFill>
              </a:rPr>
              <a:t>What they are:</a:t>
            </a:r>
          </a:p>
          <a:p>
            <a:r>
              <a:rPr lang="en-US" sz="2000" dirty="0" smtClean="0">
                <a:solidFill>
                  <a:schemeClr val="bg1"/>
                </a:solidFill>
              </a:rPr>
              <a:t>Large numbers of atoms moving across a cell membrane.</a:t>
            </a:r>
          </a:p>
          <a:p>
            <a:endParaRPr lang="en-US" sz="2800" dirty="0" smtClean="0">
              <a:solidFill>
                <a:schemeClr val="bg1"/>
              </a:solidFill>
            </a:endParaRPr>
          </a:p>
          <a:p>
            <a:r>
              <a:rPr lang="en-US" sz="2800" dirty="0" smtClean="0">
                <a:solidFill>
                  <a:schemeClr val="bg1"/>
                </a:solidFill>
              </a:rPr>
              <a:t>What they do:</a:t>
            </a:r>
          </a:p>
          <a:p>
            <a:r>
              <a:rPr lang="en-US" sz="2000" dirty="0" smtClean="0">
                <a:solidFill>
                  <a:schemeClr val="bg1"/>
                </a:solidFill>
              </a:rPr>
              <a:t>Cause other cell membranes to allow or prevent atoms from moving across them.</a:t>
            </a:r>
            <a:br>
              <a:rPr lang="en-US" sz="2000" dirty="0" smtClean="0">
                <a:solidFill>
                  <a:schemeClr val="bg1"/>
                </a:solidFill>
              </a:rPr>
            </a:br>
            <a:r>
              <a:rPr lang="en-US" sz="2000" dirty="0" smtClean="0">
                <a:solidFill>
                  <a:schemeClr val="bg1"/>
                </a:solidFill>
              </a:rPr>
              <a:t/>
            </a:r>
            <a:br>
              <a:rPr lang="en-US" sz="2000" dirty="0" smtClean="0">
                <a:solidFill>
                  <a:schemeClr val="bg1"/>
                </a:solidFill>
              </a:rPr>
            </a:br>
            <a:r>
              <a:rPr lang="en-US" sz="2800" dirty="0" smtClean="0">
                <a:solidFill>
                  <a:schemeClr val="bg1"/>
                </a:solidFill>
              </a:rPr>
              <a:t>Why they do that:</a:t>
            </a:r>
          </a:p>
          <a:p>
            <a:r>
              <a:rPr lang="en-US" sz="2000" dirty="0" smtClean="0">
                <a:solidFill>
                  <a:schemeClr val="bg1"/>
                </a:solidFill>
              </a:rPr>
              <a:t>Because they are accumulations of simpler force interactions.</a:t>
            </a:r>
          </a:p>
          <a:p>
            <a:endParaRPr lang="en-US" sz="2000" dirty="0" smtClean="0">
              <a:solidFill>
                <a:schemeClr val="bg1"/>
              </a:solidFill>
            </a:endParaRPr>
          </a:p>
          <a:p>
            <a:endParaRPr lang="en-US" sz="2800" dirty="0" smtClean="0">
              <a:solidFill>
                <a:schemeClr val="bg1"/>
              </a:solidFill>
            </a:endParaRPr>
          </a:p>
          <a:p>
            <a:r>
              <a:rPr lang="en-US" sz="2800" dirty="0" smtClean="0">
                <a:solidFill>
                  <a:schemeClr val="bg1"/>
                </a:solidFill>
              </a:rPr>
              <a:t/>
            </a:r>
            <a:br>
              <a:rPr lang="en-US" sz="2800" dirty="0" smtClean="0">
                <a:solidFill>
                  <a:schemeClr val="bg1"/>
                </a:solidFill>
              </a:rPr>
            </a:br>
            <a:r>
              <a:rPr lang="en-US" sz="2800" dirty="0" smtClean="0">
                <a:solidFill>
                  <a:schemeClr val="bg1"/>
                </a:solidFill>
              </a:rPr>
              <a:t/>
            </a:r>
            <a:br>
              <a:rPr lang="en-US" sz="2800" dirty="0" smtClean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6417" y="225133"/>
            <a:ext cx="117555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Scientific Language can Smuggle in False Confidence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="" xmlns:a16="http://schemas.microsoft.com/office/drawing/2014/main" id="{CD2852B9-A3D4-4338-A532-AB1DD34773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742" y="5101937"/>
            <a:ext cx="10131425" cy="1456267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Meta-hypothesis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50527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6000">
              <a:schemeClr val="accent1">
                <a:lumMod val="5000"/>
                <a:lumOff val="95000"/>
              </a:schemeClr>
            </a:gs>
            <a:gs pos="85000">
              <a:schemeClr val="accent1">
                <a:lumMod val="45000"/>
                <a:lumOff val="55000"/>
              </a:schemeClr>
            </a:gs>
            <a:gs pos="79000">
              <a:schemeClr val="accent1">
                <a:lumMod val="45000"/>
                <a:lumOff val="55000"/>
              </a:schemeClr>
            </a:gs>
            <a:gs pos="93000">
              <a:schemeClr val="bg2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2zo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67690"/>
            <a:ext cx="12192000" cy="559030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CD2852B9-A3D4-4338-A532-AB1DD34773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507740"/>
            <a:ext cx="10131425" cy="1456267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Hypothesis: SIGNALs are </a:t>
            </a:r>
            <a:br>
              <a:rPr lang="en-US" b="1" dirty="0" smtClean="0">
                <a:solidFill>
                  <a:schemeClr val="bg1"/>
                </a:solidFill>
              </a:rPr>
            </a:br>
            <a:r>
              <a:rPr lang="en-US" b="1" dirty="0" smtClean="0"/>
              <a:t>aesthetic </a:t>
            </a:r>
            <a:r>
              <a:rPr lang="en-US" b="1" dirty="0" err="1" smtClean="0"/>
              <a:t>pROJECTIONs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C59CDEB-6B09-4A67-94B0-A6754202B8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2695864"/>
            <a:ext cx="10131425" cy="3649133"/>
          </a:xfrm>
        </p:spPr>
        <p:txBody>
          <a:bodyPr/>
          <a:lstStyle/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50527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6000">
              <a:schemeClr val="accent1">
                <a:lumMod val="5000"/>
                <a:lumOff val="95000"/>
              </a:schemeClr>
            </a:gs>
            <a:gs pos="85000">
              <a:schemeClr val="accent1">
                <a:lumMod val="45000"/>
                <a:lumOff val="55000"/>
              </a:schemeClr>
            </a:gs>
            <a:gs pos="79000">
              <a:schemeClr val="accent1">
                <a:lumMod val="45000"/>
                <a:lumOff val="55000"/>
              </a:schemeClr>
            </a:gs>
            <a:gs pos="93000">
              <a:schemeClr val="bg2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L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1600200"/>
            <a:ext cx="11049000" cy="36576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85801" y="665019"/>
            <a:ext cx="100458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prstClr val="black"/>
                </a:solidFill>
              </a:rPr>
              <a:t>Do Signals Exist Physically, Logically, </a:t>
            </a:r>
            <a:r>
              <a:rPr lang="en-US" sz="3600" dirty="0" smtClean="0">
                <a:solidFill>
                  <a:prstClr val="black"/>
                </a:solidFill>
              </a:rPr>
              <a:t>or Aesthetically?</a:t>
            </a:r>
            <a:endParaRPr lang="en-US" sz="3600" dirty="0">
              <a:solidFill>
                <a:prstClr val="black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71501" y="4597758"/>
            <a:ext cx="11049000" cy="66004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="" xmlns:a16="http://schemas.microsoft.com/office/drawing/2014/main" id="{CD2852B9-A3D4-4338-A532-AB1DD347733E}"/>
              </a:ext>
            </a:extLst>
          </p:cNvPr>
          <p:cNvSpPr txBox="1">
            <a:spLocks/>
          </p:cNvSpPr>
          <p:nvPr/>
        </p:nvSpPr>
        <p:spPr>
          <a:xfrm>
            <a:off x="514570" y="5133109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all" spc="0" normalizeH="0" baseline="0" noProof="0" dirty="0" smtClean="0">
                <a:ln w="3175" cmpd="sng"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general </a:t>
            </a:r>
            <a:r>
              <a:rPr kumimoji="0" lang="en-US" sz="3600" b="0" i="0" u="none" strike="noStrike" kern="1200" cap="all" spc="0" normalizeH="0" noProof="0" dirty="0" smtClean="0">
                <a:ln w="3175" cmpd="sng"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IMPLICATIONS</a:t>
            </a:r>
            <a:endParaRPr kumimoji="0" lang="en-US" sz="3600" b="0" i="0" u="none" strike="noStrike" kern="1200" cap="all" spc="0" normalizeH="0" baseline="0" noProof="0" dirty="0">
              <a:ln w="3175" cmpd="sng"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545365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6000">
              <a:schemeClr val="accent1">
                <a:lumMod val="5000"/>
                <a:lumOff val="95000"/>
              </a:schemeClr>
            </a:gs>
            <a:gs pos="85000">
              <a:schemeClr val="accent1">
                <a:lumMod val="45000"/>
                <a:lumOff val="55000"/>
              </a:schemeClr>
            </a:gs>
            <a:gs pos="79000">
              <a:schemeClr val="accent1">
                <a:lumMod val="45000"/>
                <a:lumOff val="55000"/>
              </a:schemeClr>
            </a:gs>
            <a:gs pos="93000">
              <a:schemeClr val="bg2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L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1600200"/>
            <a:ext cx="11049000" cy="36576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85801" y="665019"/>
            <a:ext cx="100458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Do Signals Exist </a:t>
            </a:r>
            <a:r>
              <a:rPr lang="en-US" sz="3600" dirty="0" smtClean="0">
                <a:solidFill>
                  <a:srgbClr val="FF0000"/>
                </a:solidFill>
              </a:rPr>
              <a:t>Physically</a:t>
            </a:r>
            <a:r>
              <a:rPr lang="en-US" sz="3600" dirty="0" smtClean="0">
                <a:solidFill>
                  <a:schemeClr val="bg1"/>
                </a:solidFill>
              </a:rPr>
              <a:t>, </a:t>
            </a:r>
            <a:r>
              <a:rPr lang="en-US" sz="3600" dirty="0" smtClean="0">
                <a:solidFill>
                  <a:srgbClr val="00B0F0"/>
                </a:solidFill>
              </a:rPr>
              <a:t>Logically</a:t>
            </a:r>
            <a:r>
              <a:rPr lang="en-US" sz="3600" dirty="0" smtClean="0">
                <a:solidFill>
                  <a:schemeClr val="bg1"/>
                </a:solidFill>
              </a:rPr>
              <a:t>, </a:t>
            </a:r>
            <a:r>
              <a:rPr lang="en-US" sz="3600" dirty="0">
                <a:solidFill>
                  <a:srgbClr val="00B050"/>
                </a:solidFill>
              </a:rPr>
              <a:t>or</a:t>
            </a:r>
            <a:r>
              <a:rPr lang="en-US" sz="3600" dirty="0">
                <a:solidFill>
                  <a:prstClr val="black"/>
                </a:solidFill>
              </a:rPr>
              <a:t> </a:t>
            </a:r>
            <a:r>
              <a:rPr lang="en-US" sz="3600" dirty="0">
                <a:solidFill>
                  <a:schemeClr val="accent1"/>
                </a:solidFill>
              </a:rPr>
              <a:t>A</a:t>
            </a:r>
            <a:r>
              <a:rPr lang="en-US" sz="3600" dirty="0">
                <a:solidFill>
                  <a:srgbClr val="FF0000"/>
                </a:solidFill>
              </a:rPr>
              <a:t>es</a:t>
            </a:r>
            <a:r>
              <a:rPr lang="en-US" sz="3600" dirty="0">
                <a:solidFill>
                  <a:srgbClr val="00B0F0"/>
                </a:solidFill>
              </a:rPr>
              <a:t>thet</a:t>
            </a:r>
            <a:r>
              <a:rPr lang="en-US" sz="3600" dirty="0">
                <a:solidFill>
                  <a:prstClr val="black"/>
                </a:solidFill>
              </a:rPr>
              <a:t>ically</a:t>
            </a:r>
            <a:r>
              <a:rPr lang="en-US" sz="3600" dirty="0" smtClean="0">
                <a:solidFill>
                  <a:prstClr val="black"/>
                </a:solidFill>
              </a:rPr>
              <a:t>?</a:t>
            </a:r>
            <a:endParaRPr lang="en-US" sz="3600" dirty="0">
              <a:solidFill>
                <a:prstClr val="black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="" xmlns:a16="http://schemas.microsoft.com/office/drawing/2014/main" id="{CD2852B9-A3D4-4338-A532-AB1DD347733E}"/>
              </a:ext>
            </a:extLst>
          </p:cNvPr>
          <p:cNvSpPr txBox="1">
            <a:spLocks/>
          </p:cNvSpPr>
          <p:nvPr/>
        </p:nvSpPr>
        <p:spPr>
          <a:xfrm>
            <a:off x="514570" y="5133109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all" spc="0" normalizeH="0" baseline="0" noProof="0" dirty="0" smtClean="0">
                <a:ln w="3175" cmpd="sng"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general </a:t>
            </a:r>
            <a:r>
              <a:rPr kumimoji="0" lang="en-US" sz="3600" b="0" i="0" u="none" strike="noStrike" kern="1200" cap="all" spc="0" normalizeH="0" noProof="0" dirty="0" smtClean="0">
                <a:ln w="3175" cmpd="sng"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IMPLICATIONS</a:t>
            </a:r>
            <a:endParaRPr kumimoji="0" lang="en-US" sz="3600" b="0" i="0" u="none" strike="noStrike" kern="1200" cap="all" spc="0" normalizeH="0" baseline="0" noProof="0" dirty="0">
              <a:ln w="3175" cmpd="sng"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8950527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6000">
              <a:schemeClr val="accent1">
                <a:lumMod val="5000"/>
                <a:lumOff val="95000"/>
              </a:schemeClr>
            </a:gs>
            <a:gs pos="85000">
              <a:schemeClr val="accent1">
                <a:lumMod val="45000"/>
                <a:lumOff val="55000"/>
              </a:schemeClr>
            </a:gs>
            <a:gs pos="79000">
              <a:schemeClr val="accent1">
                <a:lumMod val="45000"/>
                <a:lumOff val="55000"/>
              </a:schemeClr>
            </a:gs>
            <a:gs pos="93000">
              <a:schemeClr val="bg2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C59CDEB-6B09-4A67-94B0-A6754202B8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2140529"/>
            <a:ext cx="10131425" cy="4288910"/>
          </a:xfrm>
        </p:spPr>
        <p:txBody>
          <a:bodyPr>
            <a:normAutofit fontScale="77500" lnSpcReduction="20000"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Physical events can be used to signal within a conscious experience, but physical events are not signals themselves.</a:t>
            </a:r>
          </a:p>
          <a:p>
            <a:endParaRPr lang="en-US" sz="2800" dirty="0" smtClean="0">
              <a:solidFill>
                <a:schemeClr val="bg1"/>
              </a:solidFill>
            </a:endParaRPr>
          </a:p>
          <a:p>
            <a:r>
              <a:rPr lang="en-US" sz="2800" dirty="0" smtClean="0">
                <a:solidFill>
                  <a:schemeClr val="bg1"/>
                </a:solidFill>
              </a:rPr>
              <a:t>If we say that physical events can be signals, then we are acknowledging that physics is intrinsically phenomenal.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/>
            </a:r>
            <a:br>
              <a:rPr lang="en-US" sz="2800" dirty="0" smtClean="0">
                <a:solidFill>
                  <a:schemeClr val="bg1"/>
                </a:solidFill>
              </a:rPr>
            </a:br>
            <a:r>
              <a:rPr lang="en-US" sz="2800" dirty="0" smtClean="0">
                <a:solidFill>
                  <a:schemeClr val="bg1"/>
                </a:solidFill>
              </a:rPr>
              <a:t>The Explanatory Gap need not be limited to human consciousness, brains, or biology. </a:t>
            </a:r>
          </a:p>
          <a:p>
            <a:endParaRPr lang="en-US" sz="2800" dirty="0" smtClean="0">
              <a:solidFill>
                <a:schemeClr val="bg1"/>
              </a:solidFill>
            </a:endParaRPr>
          </a:p>
          <a:p>
            <a:r>
              <a:rPr lang="en-US" sz="2800" dirty="0" smtClean="0">
                <a:solidFill>
                  <a:schemeClr val="bg1"/>
                </a:solidFill>
              </a:rPr>
              <a:t>We cannot assume that awareness can or will scale up from micro states.</a:t>
            </a:r>
            <a:br>
              <a:rPr lang="en-US" sz="2800" dirty="0" smtClean="0">
                <a:solidFill>
                  <a:schemeClr val="bg1"/>
                </a:solidFill>
              </a:rPr>
            </a:br>
            <a:r>
              <a:rPr lang="en-US" sz="2800" dirty="0" smtClean="0">
                <a:solidFill>
                  <a:schemeClr val="bg1"/>
                </a:solidFill>
              </a:rPr>
              <a:t/>
            </a:r>
            <a:br>
              <a:rPr lang="en-US" sz="2800" dirty="0" smtClean="0">
                <a:solidFill>
                  <a:schemeClr val="bg1"/>
                </a:solidFill>
              </a:rPr>
            </a:br>
            <a:endParaRPr lang="en-US" sz="28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="" xmlns:a16="http://schemas.microsoft.com/office/drawing/2014/main" id="{CD2852B9-A3D4-4338-A532-AB1DD347733E}"/>
              </a:ext>
            </a:extLst>
          </p:cNvPr>
          <p:cNvSpPr txBox="1">
            <a:spLocks/>
          </p:cNvSpPr>
          <p:nvPr/>
        </p:nvSpPr>
        <p:spPr>
          <a:xfrm>
            <a:off x="618479" y="4966854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all" spc="0" normalizeH="0" baseline="0" noProof="0" dirty="0" smtClean="0">
                <a:ln w="3175" cmpd="sng"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Philosophical implications</a:t>
            </a:r>
            <a:endParaRPr kumimoji="0" lang="en-US" sz="3600" b="0" i="0" u="none" strike="noStrike" kern="1200" cap="all" spc="0" normalizeH="0" baseline="0" noProof="0" dirty="0">
              <a:ln w="3175" cmpd="sng"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87137" y="436420"/>
            <a:ext cx="531645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The Hard Problem of Signaling 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50527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6000">
              <a:schemeClr val="accent1">
                <a:lumMod val="5000"/>
                <a:lumOff val="95000"/>
              </a:schemeClr>
            </a:gs>
            <a:gs pos="85000">
              <a:schemeClr val="accent1">
                <a:lumMod val="45000"/>
                <a:lumOff val="55000"/>
              </a:schemeClr>
            </a:gs>
            <a:gs pos="79000">
              <a:schemeClr val="accent1">
                <a:lumMod val="45000"/>
                <a:lumOff val="55000"/>
              </a:schemeClr>
            </a:gs>
            <a:gs pos="93000">
              <a:schemeClr val="bg2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C59CDEB-6B09-4A67-94B0-A6754202B8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1122218"/>
            <a:ext cx="10131425" cy="5307221"/>
          </a:xfrm>
        </p:spPr>
        <p:txBody>
          <a:bodyPr>
            <a:normAutofit fontScale="85000" lnSpcReduction="20000"/>
          </a:bodyPr>
          <a:lstStyle/>
          <a:p>
            <a:r>
              <a:rPr lang="en-US" sz="3400" dirty="0" smtClean="0">
                <a:solidFill>
                  <a:schemeClr val="bg1"/>
                </a:solidFill>
              </a:rPr>
              <a:t/>
            </a:r>
            <a:br>
              <a:rPr lang="en-US" sz="3400" dirty="0" smtClean="0">
                <a:solidFill>
                  <a:schemeClr val="bg1"/>
                </a:solidFill>
              </a:rPr>
            </a:br>
            <a:r>
              <a:rPr lang="en-US" sz="3400" dirty="0" smtClean="0">
                <a:solidFill>
                  <a:schemeClr val="bg1"/>
                </a:solidFill>
              </a:rPr>
              <a:t/>
            </a:r>
            <a:br>
              <a:rPr lang="en-US" sz="3400" dirty="0" smtClean="0">
                <a:solidFill>
                  <a:schemeClr val="bg1"/>
                </a:solidFill>
              </a:rPr>
            </a:br>
            <a:r>
              <a:rPr lang="en-US" sz="3400" dirty="0" smtClean="0">
                <a:solidFill>
                  <a:schemeClr val="bg1"/>
                </a:solidFill>
              </a:rPr>
              <a:t/>
            </a:r>
            <a:br>
              <a:rPr lang="en-US" sz="3400" dirty="0" smtClean="0">
                <a:solidFill>
                  <a:schemeClr val="bg1"/>
                </a:solidFill>
              </a:rPr>
            </a:br>
            <a:r>
              <a:rPr lang="en-US" sz="2400" dirty="0" smtClean="0">
                <a:solidFill>
                  <a:schemeClr val="bg1"/>
                </a:solidFill>
              </a:rPr>
              <a:t>MP: "Since we are machines then if we are conscious, some machines must generate consciousness.“</a:t>
            </a:r>
            <a:br>
              <a:rPr lang="en-US" sz="2400" dirty="0" smtClean="0">
                <a:solidFill>
                  <a:schemeClr val="bg1"/>
                </a:solidFill>
              </a:rPr>
            </a:br>
            <a:r>
              <a:rPr lang="en-US" sz="2400" dirty="0" smtClean="0">
                <a:solidFill>
                  <a:schemeClr val="bg1"/>
                </a:solidFill>
              </a:rPr>
              <a:t/>
            </a:r>
            <a:br>
              <a:rPr lang="en-US" sz="2400" dirty="0" smtClean="0">
                <a:solidFill>
                  <a:schemeClr val="bg1"/>
                </a:solidFill>
              </a:rPr>
            </a:br>
            <a:r>
              <a:rPr lang="en-US" sz="2400" dirty="0" smtClean="0">
                <a:solidFill>
                  <a:schemeClr val="bg1"/>
                </a:solidFill>
              </a:rPr>
              <a:t>MT: "Since machines have no reason or method to generate consciousness, then if we are conscious we must not be machines."</a:t>
            </a:r>
            <a:br>
              <a:rPr lang="en-US" sz="2400" dirty="0" smtClean="0">
                <a:solidFill>
                  <a:schemeClr val="bg1"/>
                </a:solidFill>
              </a:rPr>
            </a:br>
            <a:r>
              <a:rPr lang="en-US" sz="2400" dirty="0" smtClean="0">
                <a:solidFill>
                  <a:schemeClr val="bg1"/>
                </a:solidFill>
              </a:rPr>
              <a:t/>
            </a:r>
            <a:br>
              <a:rPr lang="en-US" sz="2400" dirty="0" smtClean="0">
                <a:solidFill>
                  <a:schemeClr val="bg1"/>
                </a:solidFill>
              </a:rPr>
            </a:br>
            <a:r>
              <a:rPr lang="en-US" sz="2400" dirty="0" smtClean="0">
                <a:solidFill>
                  <a:schemeClr val="bg1"/>
                </a:solidFill>
              </a:rPr>
              <a:t/>
            </a:r>
            <a:br>
              <a:rPr lang="en-US" sz="2400" dirty="0" smtClean="0">
                <a:solidFill>
                  <a:schemeClr val="bg1"/>
                </a:solidFill>
              </a:rPr>
            </a:br>
            <a:r>
              <a:rPr lang="en-US" sz="2400" dirty="0" smtClean="0">
                <a:solidFill>
                  <a:schemeClr val="bg1"/>
                </a:solidFill>
              </a:rPr>
              <a:t>MP: “Since computers are more than the sum of their physical operations, Leibniz Mill and Searle’s Chinese Room are false arguments”.</a:t>
            </a:r>
            <a:br>
              <a:rPr lang="en-US" sz="2400" dirty="0" smtClean="0">
                <a:solidFill>
                  <a:schemeClr val="bg1"/>
                </a:solidFill>
              </a:rPr>
            </a:br>
            <a:r>
              <a:rPr lang="en-US" sz="2400" dirty="0" smtClean="0">
                <a:solidFill>
                  <a:schemeClr val="bg1"/>
                </a:solidFill>
              </a:rPr>
              <a:t/>
            </a:r>
            <a:br>
              <a:rPr lang="en-US" sz="2400" dirty="0" smtClean="0">
                <a:solidFill>
                  <a:schemeClr val="bg1"/>
                </a:solidFill>
              </a:rPr>
            </a:br>
            <a:r>
              <a:rPr lang="en-US" sz="2400" dirty="0" smtClean="0">
                <a:solidFill>
                  <a:schemeClr val="bg1"/>
                </a:solidFill>
              </a:rPr>
              <a:t>MT: “Even though microelectronics and video screens make them </a:t>
            </a:r>
            <a:r>
              <a:rPr lang="en-US" sz="2400" i="1" dirty="0" smtClean="0">
                <a:solidFill>
                  <a:schemeClr val="bg1"/>
                </a:solidFill>
              </a:rPr>
              <a:t>seem to us </a:t>
            </a:r>
            <a:r>
              <a:rPr lang="en-US" sz="2400" dirty="0" smtClean="0">
                <a:solidFill>
                  <a:schemeClr val="bg1"/>
                </a:solidFill>
              </a:rPr>
              <a:t>like more than the sum of their physical operations, computers are no more than dominoes falling, and consciousness cannot emerge from them.”</a:t>
            </a:r>
            <a:r>
              <a:rPr lang="en-US" sz="2800" dirty="0" smtClean="0">
                <a:solidFill>
                  <a:schemeClr val="bg1"/>
                </a:solidFill>
              </a:rPr>
              <a:t/>
            </a:r>
            <a:br>
              <a:rPr lang="en-US" sz="2800" dirty="0" smtClean="0">
                <a:solidFill>
                  <a:schemeClr val="bg1"/>
                </a:solidFill>
              </a:rPr>
            </a:br>
            <a:r>
              <a:rPr lang="en-US" sz="2800" dirty="0" smtClean="0">
                <a:solidFill>
                  <a:schemeClr val="bg1"/>
                </a:solidFill>
              </a:rPr>
              <a:t/>
            </a:r>
            <a:br>
              <a:rPr lang="en-US" sz="2800" dirty="0" smtClean="0">
                <a:solidFill>
                  <a:schemeClr val="bg1"/>
                </a:solidFill>
              </a:rPr>
            </a:br>
            <a:endParaRPr lang="en-US" sz="28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="" xmlns:a16="http://schemas.microsoft.com/office/drawing/2014/main" id="{CD2852B9-A3D4-4338-A532-AB1DD347733E}"/>
              </a:ext>
            </a:extLst>
          </p:cNvPr>
          <p:cNvSpPr txBox="1">
            <a:spLocks/>
          </p:cNvSpPr>
          <p:nvPr/>
        </p:nvSpPr>
        <p:spPr>
          <a:xfrm>
            <a:off x="618479" y="4966854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all" spc="0" normalizeH="0" baseline="0" noProof="0" dirty="0" smtClean="0">
                <a:ln w="3175" cmpd="sng"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Philosophical implications</a:t>
            </a:r>
            <a:endParaRPr kumimoji="0" lang="en-US" sz="3600" b="0" i="0" u="none" strike="noStrike" kern="1200" cap="all" spc="0" normalizeH="0" baseline="0" noProof="0" dirty="0">
              <a:ln w="3175" cmpd="sng"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87137" y="436420"/>
            <a:ext cx="80441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Modus Ponens and Modus </a:t>
            </a:r>
            <a:r>
              <a:rPr lang="en-US" sz="3200" dirty="0" err="1" smtClean="0">
                <a:solidFill>
                  <a:schemeClr val="bg1"/>
                </a:solidFill>
              </a:rPr>
              <a:t>Tollens</a:t>
            </a:r>
            <a:r>
              <a:rPr lang="en-US" sz="3200" dirty="0" smtClean="0">
                <a:solidFill>
                  <a:schemeClr val="bg1"/>
                </a:solidFill>
              </a:rPr>
              <a:t> Propositions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50527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6000">
              <a:schemeClr val="accent1">
                <a:lumMod val="5000"/>
                <a:lumOff val="95000"/>
              </a:schemeClr>
            </a:gs>
            <a:gs pos="85000">
              <a:schemeClr val="accent1">
                <a:lumMod val="45000"/>
                <a:lumOff val="55000"/>
              </a:schemeClr>
            </a:gs>
            <a:gs pos="79000">
              <a:schemeClr val="accent1">
                <a:lumMod val="45000"/>
                <a:lumOff val="55000"/>
              </a:schemeClr>
            </a:gs>
            <a:gs pos="93000">
              <a:schemeClr val="bg2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593982" y="984063"/>
            <a:ext cx="4597759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What they are:</a:t>
            </a:r>
          </a:p>
          <a:p>
            <a:r>
              <a:rPr lang="en-US" sz="2000" dirty="0" smtClean="0">
                <a:solidFill>
                  <a:schemeClr val="bg1"/>
                </a:solidFill>
              </a:rPr>
              <a:t>Solid material objects with moving parts. Tangible geometric forms.</a:t>
            </a:r>
          </a:p>
          <a:p>
            <a:endParaRPr lang="en-US" sz="2800" dirty="0" smtClean="0">
              <a:solidFill>
                <a:schemeClr val="bg1"/>
              </a:solidFill>
            </a:endParaRPr>
          </a:p>
          <a:p>
            <a:r>
              <a:rPr lang="en-US" sz="2800" dirty="0" smtClean="0">
                <a:solidFill>
                  <a:schemeClr val="bg1"/>
                </a:solidFill>
              </a:rPr>
              <a:t>What they do:</a:t>
            </a:r>
          </a:p>
          <a:p>
            <a:r>
              <a:rPr lang="en-US" sz="2000" dirty="0" smtClean="0">
                <a:solidFill>
                  <a:schemeClr val="bg1"/>
                </a:solidFill>
              </a:rPr>
              <a:t>Cause material changes by  chain reactions of physical force.</a:t>
            </a:r>
          </a:p>
          <a:p>
            <a:endParaRPr lang="en-US" sz="2800" dirty="0" smtClean="0">
              <a:solidFill>
                <a:schemeClr val="bg1"/>
              </a:solidFill>
            </a:endParaRPr>
          </a:p>
          <a:p>
            <a:r>
              <a:rPr lang="en-US" sz="2800" dirty="0" smtClean="0">
                <a:solidFill>
                  <a:schemeClr val="bg1"/>
                </a:solidFill>
              </a:rPr>
              <a:t>Why they do it:</a:t>
            </a:r>
            <a:br>
              <a:rPr lang="en-US" sz="2800" dirty="0" smtClean="0">
                <a:solidFill>
                  <a:schemeClr val="bg1"/>
                </a:solidFill>
              </a:rPr>
            </a:br>
            <a:r>
              <a:rPr lang="en-US" sz="2000" dirty="0" smtClean="0">
                <a:solidFill>
                  <a:schemeClr val="bg1"/>
                </a:solidFill>
              </a:rPr>
              <a:t>Because we build them to exploit physical conditions to satisfy our desires.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/>
            </a:r>
            <a:br>
              <a:rPr lang="en-US" sz="2800" dirty="0" smtClean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" name="Picture 5" descr="Legodigicomp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084" y="1171124"/>
            <a:ext cx="5303681" cy="392011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662546" y="436420"/>
            <a:ext cx="35886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Computer Hardware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="" xmlns:a16="http://schemas.microsoft.com/office/drawing/2014/main" id="{CD2852B9-A3D4-4338-A532-AB1DD347733E}"/>
              </a:ext>
            </a:extLst>
          </p:cNvPr>
          <p:cNvSpPr txBox="1">
            <a:spLocks/>
          </p:cNvSpPr>
          <p:nvPr/>
        </p:nvSpPr>
        <p:spPr>
          <a:xfrm>
            <a:off x="493788" y="5070763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all" spc="0" normalizeH="0" baseline="0" noProof="0" dirty="0" smtClean="0">
                <a:ln w="3175" cmpd="sng"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Computer</a:t>
            </a:r>
            <a:r>
              <a:rPr kumimoji="0" lang="en-US" sz="3600" b="0" i="0" u="none" strike="noStrike" kern="1200" cap="all" spc="0" normalizeH="0" noProof="0" dirty="0" smtClean="0">
                <a:ln w="3175" cmpd="sng"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SCIENCE IMPLICATIONS</a:t>
            </a:r>
            <a:endParaRPr kumimoji="0" lang="en-US" sz="3600" b="0" i="0" u="none" strike="noStrike" kern="1200" cap="all" spc="0" normalizeH="0" baseline="0" noProof="0" dirty="0">
              <a:ln w="3175" cmpd="sng"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8950527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6000">
              <a:schemeClr val="accent1">
                <a:lumMod val="5000"/>
                <a:lumOff val="95000"/>
              </a:schemeClr>
            </a:gs>
            <a:gs pos="85000">
              <a:schemeClr val="accent1">
                <a:lumMod val="45000"/>
                <a:lumOff val="55000"/>
              </a:schemeClr>
            </a:gs>
            <a:gs pos="79000">
              <a:schemeClr val="accent1">
                <a:lumMod val="45000"/>
                <a:lumOff val="55000"/>
              </a:schemeClr>
            </a:gs>
            <a:gs pos="93000">
              <a:schemeClr val="bg2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flow-chart-for-blender-with-except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7559" y="1599595"/>
            <a:ext cx="3312017" cy="348451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714500" y="602674"/>
            <a:ext cx="30298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Logical Machines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16000" y="1163068"/>
            <a:ext cx="4794455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What they are:</a:t>
            </a:r>
          </a:p>
          <a:p>
            <a:r>
              <a:rPr lang="en-US" sz="2000" dirty="0" smtClean="0">
                <a:solidFill>
                  <a:schemeClr val="bg1"/>
                </a:solidFill>
              </a:rPr>
              <a:t>Abstract conceptual designs or programs.</a:t>
            </a:r>
          </a:p>
          <a:p>
            <a:endParaRPr lang="en-US" sz="2800" dirty="0" smtClean="0">
              <a:solidFill>
                <a:schemeClr val="bg1"/>
              </a:solidFill>
            </a:endParaRPr>
          </a:p>
          <a:p>
            <a:r>
              <a:rPr lang="en-US" sz="2800" dirty="0" smtClean="0">
                <a:solidFill>
                  <a:schemeClr val="bg1"/>
                </a:solidFill>
              </a:rPr>
              <a:t>What they do:</a:t>
            </a:r>
          </a:p>
          <a:p>
            <a:r>
              <a:rPr lang="en-US" sz="2000" dirty="0" smtClean="0">
                <a:solidFill>
                  <a:schemeClr val="bg1"/>
                </a:solidFill>
              </a:rPr>
              <a:t>Formalize a description of a sequential process.</a:t>
            </a:r>
          </a:p>
          <a:p>
            <a:endParaRPr lang="en-US" sz="2800" dirty="0" smtClean="0">
              <a:solidFill>
                <a:schemeClr val="bg1"/>
              </a:solidFill>
            </a:endParaRPr>
          </a:p>
          <a:p>
            <a:r>
              <a:rPr lang="en-US" sz="2800" dirty="0" smtClean="0">
                <a:solidFill>
                  <a:schemeClr val="bg1"/>
                </a:solidFill>
              </a:rPr>
              <a:t>Why they do it:</a:t>
            </a:r>
            <a:br>
              <a:rPr lang="en-US" sz="2800" dirty="0" smtClean="0">
                <a:solidFill>
                  <a:schemeClr val="bg1"/>
                </a:solidFill>
              </a:rPr>
            </a:br>
            <a:r>
              <a:rPr lang="en-US" sz="2000" dirty="0" smtClean="0">
                <a:solidFill>
                  <a:schemeClr val="bg1"/>
                </a:solidFill>
              </a:rPr>
              <a:t>Because we use them to clarify our thoughts and designs.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/>
            </a:r>
            <a:br>
              <a:rPr lang="en-US" sz="2800" dirty="0" smtClean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="" xmlns:a16="http://schemas.microsoft.com/office/drawing/2014/main" id="{CD2852B9-A3D4-4338-A532-AB1DD347733E}"/>
              </a:ext>
            </a:extLst>
          </p:cNvPr>
          <p:cNvSpPr txBox="1">
            <a:spLocks/>
          </p:cNvSpPr>
          <p:nvPr/>
        </p:nvSpPr>
        <p:spPr>
          <a:xfrm>
            <a:off x="493788" y="5185063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all" spc="0" normalizeH="0" baseline="0" noProof="0" dirty="0" smtClean="0">
                <a:ln w="3175" cmpd="sng"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Computer</a:t>
            </a:r>
            <a:r>
              <a:rPr kumimoji="0" lang="en-US" sz="3600" b="0" i="0" u="none" strike="noStrike" kern="1200" cap="all" spc="0" normalizeH="0" noProof="0" dirty="0" smtClean="0">
                <a:ln w="3175" cmpd="sng"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SCIENCE IMPLICATIONS</a:t>
            </a:r>
            <a:endParaRPr kumimoji="0" lang="en-US" sz="3600" b="0" i="0" u="none" strike="noStrike" kern="1200" cap="all" spc="0" normalizeH="0" baseline="0" noProof="0" dirty="0">
              <a:ln w="3175" cmpd="sng"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8950527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6000">
              <a:schemeClr val="accent1">
                <a:lumMod val="5000"/>
                <a:lumOff val="95000"/>
              </a:schemeClr>
            </a:gs>
            <a:gs pos="85000">
              <a:schemeClr val="accent1">
                <a:lumMod val="45000"/>
                <a:lumOff val="55000"/>
              </a:schemeClr>
            </a:gs>
            <a:gs pos="79000">
              <a:schemeClr val="accent1">
                <a:lumMod val="45000"/>
                <a:lumOff val="55000"/>
              </a:schemeClr>
            </a:gs>
            <a:gs pos="93000">
              <a:schemeClr val="bg2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escher.jpg"/>
          <p:cNvPicPr>
            <a:picLocks noChangeAspect="1"/>
          </p:cNvPicPr>
          <p:nvPr/>
        </p:nvPicPr>
        <p:blipFill rotWithShape="1">
          <a:blip r:embed="rId3"/>
          <a:srcRect r="3138"/>
          <a:stretch/>
        </p:blipFill>
        <p:spPr>
          <a:xfrm>
            <a:off x="734868" y="1186874"/>
            <a:ext cx="5266687" cy="4054075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C59CDEB-6B09-4A67-94B0-A6754202B8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01555" y="2439745"/>
            <a:ext cx="5927794" cy="364913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400" dirty="0" smtClean="0">
                <a:solidFill>
                  <a:schemeClr val="bg1"/>
                </a:solidFill>
              </a:rPr>
              <a:t>Logical predicates </a:t>
            </a:r>
            <a:r>
              <a:rPr lang="en-US" sz="2400" dirty="0" smtClean="0">
                <a:solidFill>
                  <a:schemeClr val="bg1"/>
                </a:solidFill>
              </a:rPr>
              <a:t>are non-local, non-temporal abstractions.</a:t>
            </a:r>
            <a:endParaRPr lang="en-US" sz="24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24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chemeClr val="bg1"/>
                </a:solidFill>
              </a:rPr>
              <a:t>Localizing abstractions requires sensory i/o and sense-making association.</a:t>
            </a:r>
          </a:p>
          <a:p>
            <a:pPr marL="0" indent="0">
              <a:buNone/>
            </a:pPr>
            <a:endParaRPr lang="en-US" sz="24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chemeClr val="bg1"/>
                </a:solidFill>
              </a:rPr>
              <a:t>Computation need not analogize. Mechanical execution requires only pre-logical causes and effects.</a:t>
            </a:r>
            <a:endParaRPr lang="en-US" sz="24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65018" y="426029"/>
            <a:ext cx="69869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Can Logic Access </a:t>
            </a:r>
            <a:r>
              <a:rPr lang="en-US" sz="3600" dirty="0" smtClean="0">
                <a:solidFill>
                  <a:schemeClr val="bg1"/>
                </a:solidFill>
              </a:rPr>
              <a:t>Physical Locations?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="" xmlns:a16="http://schemas.microsoft.com/office/drawing/2014/main" id="{CD2852B9-A3D4-4338-A532-AB1DD347733E}"/>
              </a:ext>
            </a:extLst>
          </p:cNvPr>
          <p:cNvSpPr txBox="1">
            <a:spLocks/>
          </p:cNvSpPr>
          <p:nvPr/>
        </p:nvSpPr>
        <p:spPr>
          <a:xfrm>
            <a:off x="514570" y="5133109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all" spc="0" normalizeH="0" baseline="0" noProof="0" dirty="0" smtClean="0">
                <a:ln w="3175" cmpd="sng"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Logical </a:t>
            </a:r>
            <a:r>
              <a:rPr kumimoji="0" lang="en-US" sz="3600" b="0" i="0" u="none" strike="noStrike" kern="1200" cap="all" spc="0" normalizeH="0" noProof="0" dirty="0" smtClean="0">
                <a:ln w="3175" cmpd="sng"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IMPLICATIONS</a:t>
            </a:r>
            <a:endParaRPr kumimoji="0" lang="en-US" sz="3600" b="0" i="0" u="none" strike="noStrike" kern="1200" cap="all" spc="0" normalizeH="0" baseline="0" noProof="0" dirty="0">
              <a:ln w="3175" cmpd="sng"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8950527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6000">
              <a:schemeClr val="accent1">
                <a:lumMod val="5000"/>
                <a:lumOff val="95000"/>
              </a:schemeClr>
            </a:gs>
            <a:gs pos="85000">
              <a:schemeClr val="accent1">
                <a:lumMod val="45000"/>
                <a:lumOff val="55000"/>
              </a:schemeClr>
            </a:gs>
            <a:gs pos="79000">
              <a:schemeClr val="accent1">
                <a:lumMod val="45000"/>
                <a:lumOff val="55000"/>
              </a:schemeClr>
            </a:gs>
            <a:gs pos="93000">
              <a:schemeClr val="bg2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C59CDEB-6B09-4A67-94B0-A6754202B8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047" y="2625903"/>
            <a:ext cx="10131425" cy="3649133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 smtClean="0">
                <a:solidFill>
                  <a:schemeClr val="bg1"/>
                </a:solidFill>
              </a:rPr>
              <a:t>Software assumes a capacity to input and output logical states. These states are axiomatic rather than sensations and affects.</a:t>
            </a:r>
          </a:p>
          <a:p>
            <a:pPr marL="0" indent="0">
              <a:buNone/>
            </a:pPr>
            <a:endParaRPr lang="en-US" sz="28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2800" dirty="0" smtClean="0">
                <a:solidFill>
                  <a:schemeClr val="bg1"/>
                </a:solidFill>
              </a:rPr>
              <a:t>IF X = Y THEN Z</a:t>
            </a:r>
          </a:p>
          <a:p>
            <a:pPr marL="0" indent="0">
              <a:buNone/>
            </a:pPr>
            <a:r>
              <a:rPr lang="en-US" sz="2800" dirty="0" smtClean="0">
                <a:solidFill>
                  <a:schemeClr val="bg1"/>
                </a:solidFill>
              </a:rPr>
              <a:t>not </a:t>
            </a:r>
          </a:p>
          <a:p>
            <a:pPr marL="0" indent="0">
              <a:buNone/>
            </a:pPr>
            <a:r>
              <a:rPr lang="en-US" sz="2800" dirty="0" smtClean="0">
                <a:solidFill>
                  <a:schemeClr val="bg1"/>
                </a:solidFill>
              </a:rPr>
              <a:t>IF X FEELS Y THEN MAYBE Z.</a:t>
            </a:r>
            <a:endParaRPr lang="en-US" sz="28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65018" y="644238"/>
            <a:ext cx="51625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Can Signals Logically Exist?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="" xmlns:a16="http://schemas.microsoft.com/office/drawing/2014/main" id="{CD2852B9-A3D4-4338-A532-AB1DD347733E}"/>
              </a:ext>
            </a:extLst>
          </p:cNvPr>
          <p:cNvSpPr txBox="1">
            <a:spLocks/>
          </p:cNvSpPr>
          <p:nvPr/>
        </p:nvSpPr>
        <p:spPr>
          <a:xfrm>
            <a:off x="493788" y="5185063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all" spc="0" normalizeH="0" baseline="0" noProof="0" dirty="0" smtClean="0">
                <a:ln w="3175" cmpd="sng"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Logical </a:t>
            </a:r>
            <a:r>
              <a:rPr kumimoji="0" lang="en-US" sz="3600" b="0" i="0" u="none" strike="noStrike" kern="1200" cap="all" spc="0" normalizeH="0" noProof="0" dirty="0" smtClean="0">
                <a:ln w="3175" cmpd="sng"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IMPLICATIONS</a:t>
            </a:r>
            <a:endParaRPr kumimoji="0" lang="en-US" sz="3600" b="0" i="0" u="none" strike="noStrike" kern="1200" cap="all" spc="0" normalizeH="0" baseline="0" noProof="0" dirty="0">
              <a:ln w="3175" cmpd="sng"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8950527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6000">
              <a:schemeClr val="accent1">
                <a:lumMod val="5000"/>
                <a:lumOff val="95000"/>
              </a:schemeClr>
            </a:gs>
            <a:gs pos="85000">
              <a:schemeClr val="accent1">
                <a:lumMod val="45000"/>
                <a:lumOff val="55000"/>
              </a:schemeClr>
            </a:gs>
            <a:gs pos="79000">
              <a:schemeClr val="accent1">
                <a:lumMod val="45000"/>
                <a:lumOff val="55000"/>
              </a:schemeClr>
            </a:gs>
            <a:gs pos="93000">
              <a:schemeClr val="bg2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C59CDEB-6B09-4A67-94B0-A6754202B8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4438" y="1854557"/>
            <a:ext cx="10131425" cy="4285397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>
                <a:solidFill>
                  <a:schemeClr val="bg1"/>
                </a:solidFill>
              </a:rPr>
              <a:t>Logic: X = </a:t>
            </a:r>
            <a:r>
              <a:rPr lang="en-US" sz="2400" dirty="0">
                <a:solidFill>
                  <a:schemeClr val="bg1"/>
                </a:solidFill>
              </a:rPr>
              <a:t>X </a:t>
            </a:r>
            <a:r>
              <a:rPr lang="en-US" sz="2400" dirty="0" smtClean="0">
                <a:solidFill>
                  <a:schemeClr val="bg1"/>
                </a:solidFill>
              </a:rPr>
              <a:t>				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smtClean="0">
                <a:solidFill>
                  <a:schemeClr val="bg1"/>
                </a:solidFill>
              </a:rPr>
              <a:t>      Identity is given axiomatically.</a:t>
            </a:r>
            <a:r>
              <a:rPr lang="en-US" sz="2400" dirty="0">
                <a:solidFill>
                  <a:schemeClr val="bg1"/>
                </a:solidFill>
              </a:rPr>
              <a:t/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 smtClean="0">
                <a:solidFill>
                  <a:schemeClr val="accent1"/>
                </a:solidFill>
              </a:rPr>
              <a:t>Signal</a:t>
            </a:r>
            <a:r>
              <a:rPr lang="en-US" sz="2400" dirty="0" smtClean="0">
                <a:solidFill>
                  <a:schemeClr val="bg1"/>
                </a:solidFill>
              </a:rPr>
              <a:t>: X</a:t>
            </a:r>
            <a:r>
              <a:rPr lang="en-US" sz="2400" b="1" dirty="0" smtClean="0">
                <a:solidFill>
                  <a:schemeClr val="bg1"/>
                </a:solidFill>
              </a:rPr>
              <a:t>➙ </a:t>
            </a:r>
            <a:r>
              <a:rPr lang="en-US" sz="2400" dirty="0" smtClean="0">
                <a:solidFill>
                  <a:schemeClr val="bg1"/>
                </a:solidFill>
              </a:rPr>
              <a:t>Y</a:t>
            </a:r>
            <a:r>
              <a:rPr lang="en-US" sz="2800" b="1" dirty="0" smtClean="0">
                <a:solidFill>
                  <a:srgbClr val="00B050"/>
                </a:solidFill>
              </a:rPr>
              <a:t>➙</a:t>
            </a:r>
            <a:r>
              <a:rPr lang="en-US" sz="2800" dirty="0" smtClean="0">
                <a:solidFill>
                  <a:srgbClr val="00B050"/>
                </a:solidFill>
              </a:rPr>
              <a:t>Y</a:t>
            </a:r>
            <a:r>
              <a:rPr lang="en-US" sz="2800" b="1" dirty="0" smtClean="0">
                <a:solidFill>
                  <a:srgbClr val="FF0066"/>
                </a:solidFill>
              </a:rPr>
              <a:t>➙Z</a:t>
            </a:r>
            <a:r>
              <a:rPr lang="en-US" sz="2800" dirty="0" smtClean="0">
                <a:solidFill>
                  <a:srgbClr val="00B0F0"/>
                </a:solidFill>
              </a:rPr>
              <a:t>≅</a:t>
            </a:r>
            <a:r>
              <a:rPr lang="en-US" sz="2800" b="1" i="1" dirty="0">
                <a:solidFill>
                  <a:schemeClr val="accent1"/>
                </a:solidFill>
              </a:rPr>
              <a:t>Q</a:t>
            </a:r>
            <a:r>
              <a:rPr lang="en-US" sz="2800" dirty="0" smtClean="0">
                <a:solidFill>
                  <a:schemeClr val="bg1"/>
                </a:solidFill>
              </a:rPr>
              <a:t>) </a:t>
            </a:r>
            <a:r>
              <a:rPr lang="en-US" sz="2400" dirty="0" smtClean="0">
                <a:solidFill>
                  <a:schemeClr val="bg1"/>
                </a:solidFill>
              </a:rPr>
              <a:t>      Identity requires </a:t>
            </a:r>
            <a:r>
              <a:rPr lang="en-US" sz="2400" dirty="0" smtClean="0">
                <a:solidFill>
                  <a:srgbClr val="FF0066"/>
                </a:solidFill>
              </a:rPr>
              <a:t>sense</a:t>
            </a:r>
            <a:r>
              <a:rPr lang="en-US" sz="2400" dirty="0" smtClean="0">
                <a:solidFill>
                  <a:schemeClr val="bg1"/>
                </a:solidFill>
              </a:rPr>
              <a:t> and </a:t>
            </a:r>
            <a:r>
              <a:rPr lang="en-US" sz="2400" dirty="0" smtClean="0">
                <a:solidFill>
                  <a:srgbClr val="00B0F0"/>
                </a:solidFill>
              </a:rPr>
              <a:t>sense-making</a:t>
            </a:r>
            <a:r>
              <a:rPr lang="en-US" sz="2800" dirty="0" smtClean="0">
                <a:solidFill>
                  <a:schemeClr val="bg1"/>
                </a:solidFill>
              </a:rPr>
              <a:t>.</a:t>
            </a:r>
            <a:endParaRPr lang="en-US" sz="3200" dirty="0" smtClean="0">
              <a:solidFill>
                <a:schemeClr val="bg1"/>
              </a:solidFill>
            </a:endParaRPr>
          </a:p>
          <a:p>
            <a:endParaRPr lang="en-US" sz="11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2000" dirty="0" smtClean="0">
                <a:solidFill>
                  <a:schemeClr val="bg1"/>
                </a:solidFill>
              </a:rPr>
              <a:t>X causes effect Y, which</a:t>
            </a:r>
            <a:r>
              <a:rPr lang="en-US" sz="2000" dirty="0" smtClean="0">
                <a:solidFill>
                  <a:schemeClr val="accent4"/>
                </a:solidFill>
              </a:rPr>
              <a:t> </a:t>
            </a:r>
            <a:r>
              <a:rPr lang="en-US" sz="2000" dirty="0" smtClean="0">
                <a:solidFill>
                  <a:srgbClr val="00B050"/>
                </a:solidFill>
              </a:rPr>
              <a:t>might cause Y </a:t>
            </a:r>
            <a:r>
              <a:rPr lang="en-US" sz="2000" dirty="0" smtClean="0">
                <a:solidFill>
                  <a:schemeClr val="bg1"/>
                </a:solidFill>
              </a:rPr>
              <a:t>to</a:t>
            </a:r>
            <a:r>
              <a:rPr lang="en-US" sz="2000" dirty="0" smtClean="0">
                <a:solidFill>
                  <a:srgbClr val="00B050"/>
                </a:solidFill>
              </a:rPr>
              <a:t> </a:t>
            </a:r>
            <a:r>
              <a:rPr lang="en-US" sz="2000" dirty="0" smtClean="0">
                <a:solidFill>
                  <a:schemeClr val="bg1"/>
                </a:solidFill>
              </a:rPr>
              <a:t>be </a:t>
            </a:r>
            <a:r>
              <a:rPr lang="en-US" sz="2000" dirty="0" smtClean="0">
                <a:solidFill>
                  <a:srgbClr val="FF0066"/>
                </a:solidFill>
              </a:rPr>
              <a:t>detected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smtClean="0">
                <a:solidFill>
                  <a:srgbClr val="FF0066"/>
                </a:solidFill>
              </a:rPr>
              <a:t>as a signal Z to </a:t>
            </a:r>
            <a:r>
              <a:rPr lang="en-US" sz="2000" dirty="0" smtClean="0">
                <a:solidFill>
                  <a:srgbClr val="00B0F0"/>
                </a:solidFill>
              </a:rPr>
              <a:t>seem</a:t>
            </a:r>
            <a:r>
              <a:rPr lang="en-US" sz="2000" dirty="0" smtClean="0">
                <a:solidFill>
                  <a:srgbClr val="FF0066"/>
                </a:solidFill>
              </a:rPr>
              <a:t> </a:t>
            </a:r>
            <a:r>
              <a:rPr lang="en-US" sz="2000" dirty="0" smtClean="0">
                <a:solidFill>
                  <a:srgbClr val="00B0F0"/>
                </a:solidFill>
              </a:rPr>
              <a:t>like </a:t>
            </a:r>
            <a:r>
              <a:rPr lang="en-US" sz="2000" dirty="0" smtClean="0">
                <a:solidFill>
                  <a:schemeClr val="accent1"/>
                </a:solidFill>
              </a:rPr>
              <a:t>quale</a:t>
            </a:r>
            <a:r>
              <a:rPr lang="en-US" sz="2000" dirty="0" smtClean="0">
                <a:solidFill>
                  <a:srgbClr val="00B0F0"/>
                </a:solidFill>
              </a:rPr>
              <a:t> </a:t>
            </a:r>
            <a:r>
              <a:rPr lang="en-US" sz="2000" i="1" dirty="0" smtClean="0">
                <a:solidFill>
                  <a:schemeClr val="accent1"/>
                </a:solidFill>
              </a:rPr>
              <a:t>Q</a:t>
            </a:r>
            <a:r>
              <a:rPr lang="en-US" sz="2000" dirty="0" smtClean="0">
                <a:solidFill>
                  <a:schemeClr val="bg1"/>
                </a:solidFill>
              </a:rPr>
              <a:t>.</a:t>
            </a:r>
            <a:r>
              <a:rPr lang="en-US" sz="2000" dirty="0" smtClean="0">
                <a:solidFill>
                  <a:srgbClr val="FF0066"/>
                </a:solidFill>
              </a:rPr>
              <a:t/>
            </a:r>
            <a:br>
              <a:rPr lang="en-US" sz="2000" dirty="0" smtClean="0">
                <a:solidFill>
                  <a:srgbClr val="FF0066"/>
                </a:solidFill>
              </a:rPr>
            </a:br>
            <a:endParaRPr lang="en-US" sz="20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2000" dirty="0" smtClean="0">
                <a:solidFill>
                  <a:schemeClr val="bg1"/>
                </a:solidFill>
              </a:rPr>
              <a:t>Blowing air through a metal pipe (X) might cause the vibration of an eardrum (Y)</a:t>
            </a:r>
          </a:p>
          <a:p>
            <a:r>
              <a:rPr lang="en-US" sz="2000" dirty="0" smtClean="0">
                <a:solidFill>
                  <a:schemeClr val="bg1"/>
                </a:solidFill>
              </a:rPr>
              <a:t>Which </a:t>
            </a:r>
            <a:r>
              <a:rPr lang="en-US" sz="2000" dirty="0" smtClean="0">
                <a:solidFill>
                  <a:srgbClr val="00B050"/>
                </a:solidFill>
              </a:rPr>
              <a:t>might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>
                <a:solidFill>
                  <a:schemeClr val="bg1"/>
                </a:solidFill>
              </a:rPr>
              <a:t>be </a:t>
            </a:r>
            <a:r>
              <a:rPr lang="en-US" sz="2000" dirty="0" smtClean="0">
                <a:solidFill>
                  <a:srgbClr val="FF0066"/>
                </a:solidFill>
              </a:rPr>
              <a:t>heard </a:t>
            </a:r>
            <a:r>
              <a:rPr lang="en-US" sz="2000" dirty="0">
                <a:solidFill>
                  <a:srgbClr val="FF0066"/>
                </a:solidFill>
              </a:rPr>
              <a:t>as </a:t>
            </a:r>
            <a:r>
              <a:rPr lang="en-US" sz="2000" dirty="0" smtClean="0">
                <a:solidFill>
                  <a:srgbClr val="FF0066"/>
                </a:solidFill>
              </a:rPr>
              <a:t>a sound (Z) </a:t>
            </a:r>
            <a:r>
              <a:rPr lang="en-US" sz="2000" dirty="0" smtClean="0">
                <a:solidFill>
                  <a:srgbClr val="00B0F0"/>
                </a:solidFill>
              </a:rPr>
              <a:t>which is like</a:t>
            </a:r>
            <a:r>
              <a:rPr lang="en-US" sz="2000" dirty="0" smtClean="0">
                <a:solidFill>
                  <a:srgbClr val="FF0066"/>
                </a:solidFill>
              </a:rPr>
              <a:t> </a:t>
            </a:r>
            <a:r>
              <a:rPr lang="en-US" sz="2000" dirty="0" smtClean="0">
                <a:solidFill>
                  <a:schemeClr val="accent1"/>
                </a:solidFill>
              </a:rPr>
              <a:t>music (Q) </a:t>
            </a:r>
            <a:r>
              <a:rPr lang="en-US" sz="2000" dirty="0" smtClean="0">
                <a:solidFill>
                  <a:schemeClr val="bg1"/>
                </a:solidFill>
              </a:rPr>
              <a:t>or</a:t>
            </a:r>
            <a:r>
              <a:rPr lang="en-US" sz="2000" dirty="0" smtClean="0">
                <a:solidFill>
                  <a:srgbClr val="00B0F0"/>
                </a:solidFill>
              </a:rPr>
              <a:t> </a:t>
            </a:r>
            <a:r>
              <a:rPr lang="en-US" sz="2000" dirty="0" smtClean="0">
                <a:solidFill>
                  <a:schemeClr val="accent1"/>
                </a:solidFill>
              </a:rPr>
              <a:t>Noise (Q(!Q)).</a:t>
            </a:r>
            <a:endParaRPr lang="en-US" sz="2000" dirty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24438" y="769195"/>
            <a:ext cx="68055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Signaling Requires More Than Logic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="" xmlns:a16="http://schemas.microsoft.com/office/drawing/2014/main" id="{CD2852B9-A3D4-4338-A532-AB1DD347733E}"/>
              </a:ext>
            </a:extLst>
          </p:cNvPr>
          <p:cNvSpPr txBox="1">
            <a:spLocks/>
          </p:cNvSpPr>
          <p:nvPr/>
        </p:nvSpPr>
        <p:spPr>
          <a:xfrm>
            <a:off x="493788" y="5122718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all" spc="0" normalizeH="0" baseline="0" noProof="0" dirty="0" smtClean="0">
                <a:ln w="3175" cmpd="sng"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Logical </a:t>
            </a:r>
            <a:r>
              <a:rPr kumimoji="0" lang="en-US" sz="3600" b="0" i="0" u="none" strike="noStrike" kern="1200" cap="all" spc="0" normalizeH="0" noProof="0" dirty="0" smtClean="0">
                <a:ln w="3175" cmpd="sng"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IMPLICATIONS</a:t>
            </a:r>
            <a:endParaRPr kumimoji="0" lang="en-US" sz="3600" b="0" i="0" u="none" strike="noStrike" kern="1200" cap="all" spc="0" normalizeH="0" baseline="0" noProof="0" dirty="0">
              <a:ln w="3175" cmpd="sng"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8950527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6000">
              <a:schemeClr val="accent1">
                <a:lumMod val="5000"/>
                <a:lumOff val="95000"/>
              </a:schemeClr>
            </a:gs>
            <a:gs pos="85000">
              <a:schemeClr val="accent1">
                <a:lumMod val="45000"/>
                <a:lumOff val="55000"/>
              </a:schemeClr>
            </a:gs>
            <a:gs pos="79000">
              <a:schemeClr val="accent1">
                <a:lumMod val="45000"/>
                <a:lumOff val="55000"/>
              </a:schemeClr>
            </a:gs>
            <a:gs pos="93000">
              <a:schemeClr val="bg2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C59CDEB-6B09-4A67-94B0-A6754202B8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85164" y="2542776"/>
            <a:ext cx="5652654" cy="3649133"/>
          </a:xfrm>
        </p:spPr>
        <p:txBody>
          <a:bodyPr>
            <a:normAutofit/>
          </a:bodyPr>
          <a:lstStyle/>
          <a:p>
            <a:pPr marL="457200" indent="-457200"/>
            <a:r>
              <a:rPr lang="en-US" sz="2400" dirty="0" smtClean="0">
                <a:solidFill>
                  <a:schemeClr val="bg1"/>
                </a:solidFill>
              </a:rPr>
              <a:t>Neuroscience provides access to the Easy Problem of Consciousness.</a:t>
            </a:r>
          </a:p>
          <a:p>
            <a:pPr marL="457200" indent="-457200"/>
            <a:endParaRPr lang="en-US" sz="2400" dirty="0" smtClean="0">
              <a:solidFill>
                <a:schemeClr val="bg1"/>
              </a:solidFill>
            </a:endParaRPr>
          </a:p>
          <a:p>
            <a:pPr marL="457200" indent="-457200"/>
            <a:r>
              <a:rPr lang="en-US" sz="2400" dirty="0" smtClean="0">
                <a:solidFill>
                  <a:schemeClr val="bg1"/>
                </a:solidFill>
              </a:rPr>
              <a:t>Tangible structures of the brain should be considered as possible symptoms of a deeper context which transcends and defines tangibility.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65018" y="426029"/>
            <a:ext cx="79309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Can Neuroscience Access Consciousness?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="" xmlns:a16="http://schemas.microsoft.com/office/drawing/2014/main" id="{CD2852B9-A3D4-4338-A532-AB1DD347733E}"/>
              </a:ext>
            </a:extLst>
          </p:cNvPr>
          <p:cNvSpPr txBox="1">
            <a:spLocks/>
          </p:cNvSpPr>
          <p:nvPr/>
        </p:nvSpPr>
        <p:spPr>
          <a:xfrm>
            <a:off x="514570" y="5133109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all" spc="0" normalizeH="0" baseline="0" noProof="0" dirty="0" smtClean="0">
                <a:ln w="3175" cmpd="sng"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neuroscience </a:t>
            </a:r>
            <a:r>
              <a:rPr kumimoji="0" lang="en-US" sz="3600" b="0" i="0" u="none" strike="noStrike" kern="1200" cap="all" spc="0" normalizeH="0" noProof="0" dirty="0" smtClean="0">
                <a:ln w="3175" cmpd="sng"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IMPLICATIONS</a:t>
            </a:r>
            <a:endParaRPr kumimoji="0" lang="en-US" sz="3600" b="0" i="0" u="none" strike="noStrike" kern="1200" cap="all" spc="0" normalizeH="0" baseline="0" noProof="0" dirty="0">
              <a:ln w="3175" cmpd="sng"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" name="Picture 5" descr="MRI_750_300_UXxOIz6.jpg.742x400_q85_crop.jpg"/>
          <p:cNvPicPr>
            <a:picLocks noChangeAspect="1"/>
          </p:cNvPicPr>
          <p:nvPr/>
        </p:nvPicPr>
        <p:blipFill>
          <a:blip r:embed="rId3"/>
          <a:srcRect r="29368"/>
          <a:stretch>
            <a:fillRect/>
          </a:stretch>
        </p:blipFill>
        <p:spPr>
          <a:xfrm>
            <a:off x="1034762" y="1771650"/>
            <a:ext cx="4991966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0527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6000">
              <a:schemeClr val="accent1">
                <a:lumMod val="5000"/>
                <a:lumOff val="95000"/>
              </a:schemeClr>
            </a:gs>
            <a:gs pos="85000">
              <a:schemeClr val="accent1">
                <a:lumMod val="45000"/>
                <a:lumOff val="55000"/>
              </a:schemeClr>
            </a:gs>
            <a:gs pos="79000">
              <a:schemeClr val="accent1">
                <a:lumMod val="45000"/>
                <a:lumOff val="55000"/>
              </a:schemeClr>
            </a:gs>
            <a:gs pos="93000">
              <a:schemeClr val="bg2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65018" y="426029"/>
            <a:ext cx="80070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Transcendent Mind, Transcendent Sense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="" xmlns:a16="http://schemas.microsoft.com/office/drawing/2014/main" id="{CD2852B9-A3D4-4338-A532-AB1DD347733E}"/>
              </a:ext>
            </a:extLst>
          </p:cNvPr>
          <p:cNvSpPr txBox="1">
            <a:spLocks/>
          </p:cNvSpPr>
          <p:nvPr/>
        </p:nvSpPr>
        <p:spPr>
          <a:xfrm>
            <a:off x="514570" y="5133109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all" spc="0" normalizeH="0" baseline="0" noProof="0" dirty="0" smtClean="0">
                <a:ln w="3175" cmpd="sng"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neuroscience </a:t>
            </a:r>
            <a:r>
              <a:rPr kumimoji="0" lang="en-US" sz="3600" b="0" i="0" u="none" strike="noStrike" kern="1200" cap="all" spc="0" normalizeH="0" noProof="0" dirty="0" smtClean="0">
                <a:ln w="3175" cmpd="sng"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IMPLICATIONS</a:t>
            </a:r>
            <a:endParaRPr kumimoji="0" lang="en-US" sz="3600" b="0" i="0" u="none" strike="noStrike" kern="1200" cap="all" spc="0" normalizeH="0" baseline="0" noProof="0" dirty="0">
              <a:ln w="3175" cmpd="sng"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" name="Picture 8" descr="cartoon-nd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2936" y="1210332"/>
            <a:ext cx="8769927" cy="289407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19545" y="4364182"/>
            <a:ext cx="1121460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Phenomena such as NDEs, OBEs, telepathy, synchronicity, reincarnation and paranormal </a:t>
            </a:r>
          </a:p>
          <a:p>
            <a:r>
              <a:rPr lang="en-US" sz="2400" dirty="0" smtClean="0">
                <a:solidFill>
                  <a:schemeClr val="bg1"/>
                </a:solidFill>
              </a:rPr>
              <a:t>experience cannot be ruled out a priori as being supernatural.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505272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6000">
              <a:schemeClr val="accent1">
                <a:lumMod val="5000"/>
                <a:lumOff val="95000"/>
              </a:schemeClr>
            </a:gs>
            <a:gs pos="85000">
              <a:schemeClr val="accent1">
                <a:lumMod val="45000"/>
                <a:lumOff val="55000"/>
              </a:schemeClr>
            </a:gs>
            <a:gs pos="79000">
              <a:schemeClr val="accent1">
                <a:lumMod val="45000"/>
                <a:lumOff val="55000"/>
              </a:schemeClr>
            </a:gs>
            <a:gs pos="93000">
              <a:schemeClr val="bg2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65018" y="426029"/>
            <a:ext cx="96293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Simulated Intelligence or Technological Gnosticism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="" xmlns:a16="http://schemas.microsoft.com/office/drawing/2014/main" id="{CD2852B9-A3D4-4338-A532-AB1DD347733E}"/>
              </a:ext>
            </a:extLst>
          </p:cNvPr>
          <p:cNvSpPr txBox="1">
            <a:spLocks/>
          </p:cNvSpPr>
          <p:nvPr/>
        </p:nvSpPr>
        <p:spPr>
          <a:xfrm>
            <a:off x="514570" y="5133109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all" spc="0" normalizeH="0" baseline="0" noProof="0" dirty="0" smtClean="0">
                <a:ln w="3175" cmpd="sng"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AGI </a:t>
            </a:r>
            <a:r>
              <a:rPr kumimoji="0" lang="en-US" sz="3600" b="0" i="0" u="none" strike="noStrike" kern="1200" cap="all" spc="0" normalizeH="0" noProof="0" dirty="0" smtClean="0">
                <a:ln w="3175" cmpd="sng"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IMPLICATIONS</a:t>
            </a:r>
            <a:endParaRPr kumimoji="0" lang="en-US" sz="3600" b="0" i="0" u="none" strike="noStrike" kern="1200" cap="all" spc="0" normalizeH="0" baseline="0" noProof="0" dirty="0">
              <a:ln w="3175" cmpd="sng"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46718" y="1122217"/>
            <a:ext cx="655601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dirty="0" smtClean="0">
              <a:solidFill>
                <a:schemeClr val="bg1"/>
              </a:solidFill>
            </a:endParaRPr>
          </a:p>
          <a:p>
            <a:r>
              <a:rPr lang="en-US" sz="2400" dirty="0" smtClean="0">
                <a:solidFill>
                  <a:schemeClr val="bg1"/>
                </a:solidFill>
              </a:rPr>
              <a:t>Computers may never develop intentions, awareness, or understanding of their own. There may be no singularity.</a:t>
            </a:r>
            <a:br>
              <a:rPr lang="en-US" sz="2400" dirty="0" smtClean="0">
                <a:solidFill>
                  <a:schemeClr val="bg1"/>
                </a:solidFill>
              </a:rPr>
            </a:br>
            <a:endParaRPr lang="en-US" sz="2400" dirty="0" smtClean="0">
              <a:solidFill>
                <a:schemeClr val="bg1"/>
              </a:solidFill>
            </a:endParaRPr>
          </a:p>
          <a:p>
            <a:r>
              <a:rPr lang="en-US" sz="2400" dirty="0" smtClean="0">
                <a:solidFill>
                  <a:schemeClr val="bg1"/>
                </a:solidFill>
              </a:rPr>
              <a:t/>
            </a:r>
            <a:br>
              <a:rPr lang="en-US" sz="2400" dirty="0" smtClean="0">
                <a:solidFill>
                  <a:schemeClr val="bg1"/>
                </a:solidFill>
              </a:rPr>
            </a:br>
            <a:r>
              <a:rPr lang="en-US" sz="2400" dirty="0" smtClean="0">
                <a:solidFill>
                  <a:schemeClr val="bg1"/>
                </a:solidFill>
              </a:rPr>
              <a:t>Attributing consciousness to computers may be an example of the pathetic fallacy, or it may open the door to new relations with the transpersonal.</a:t>
            </a:r>
          </a:p>
          <a:p>
            <a:endParaRPr lang="en-US" sz="2400" dirty="0" smtClean="0">
              <a:solidFill>
                <a:schemeClr val="bg1"/>
              </a:solidFill>
            </a:endParaRPr>
          </a:p>
        </p:txBody>
      </p:sp>
      <p:pic>
        <p:nvPicPr>
          <p:cNvPr id="6" name="Picture 5" descr="Chatbots-blog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521" y="1122217"/>
            <a:ext cx="3973899" cy="4031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05272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95355" y="2781300"/>
            <a:ext cx="10131425" cy="1456267"/>
          </a:xfrm>
        </p:spPr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4" name="Subtitle 2">
            <a:extLst>
              <a:ext uri="{FF2B5EF4-FFF2-40B4-BE49-F238E27FC236}">
                <a16:creationId xmlns="" xmlns:a16="http://schemas.microsoft.com/office/drawing/2014/main" id="{0446D7F2-FC8E-44E1-805C-B148A4073A9F}"/>
              </a:ext>
            </a:extLst>
          </p:cNvPr>
          <p:cNvSpPr txBox="1">
            <a:spLocks/>
          </p:cNvSpPr>
          <p:nvPr/>
        </p:nvSpPr>
        <p:spPr>
          <a:xfrm>
            <a:off x="4817628" y="5223933"/>
            <a:ext cx="7197726" cy="14054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85750" marR="0" lvl="0" indent="-28575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Craig Weinberg</a:t>
            </a:r>
            <a:r>
              <a:rPr kumimoji="0" lang="en-US" sz="1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285750" marR="0" lvl="0" indent="-28575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tabLst/>
              <a:defRPr/>
            </a:pPr>
            <a:r>
              <a:rPr lang="en-US" baseline="0" dirty="0" smtClean="0"/>
              <a:t>multisenserealism.com</a:t>
            </a:r>
          </a:p>
          <a:p>
            <a:pPr marL="285750" marR="0" lvl="0" indent="-28575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tabLst/>
              <a:defRPr/>
            </a:pPr>
            <a:r>
              <a:rPr lang="en-US" dirty="0" smtClean="0"/>
              <a:t>multisenserealism@gmail.com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TM03457452[[fn=Celestial]]</Template>
  <TotalTime>1516</TotalTime>
  <Words>1646</Words>
  <Application>Microsoft Office PowerPoint</Application>
  <PresentationFormat>Widescreen</PresentationFormat>
  <Paragraphs>288</Paragraphs>
  <Slides>30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4" baseType="lpstr">
      <vt:lpstr>Arial</vt:lpstr>
      <vt:lpstr>Calibri</vt:lpstr>
      <vt:lpstr>Calibri Light</vt:lpstr>
      <vt:lpstr>Celestial</vt:lpstr>
      <vt:lpstr>The hard problem of signaling</vt:lpstr>
      <vt:lpstr>overview </vt:lpstr>
      <vt:lpstr>STATEMENT of the problem </vt:lpstr>
      <vt:lpstr>STATEMENT of the problem </vt:lpstr>
      <vt:lpstr>Gathering information</vt:lpstr>
      <vt:lpstr>Gathering information </vt:lpstr>
      <vt:lpstr>Gathering information </vt:lpstr>
      <vt:lpstr>Gathering information</vt:lpstr>
      <vt:lpstr>Gathering information</vt:lpstr>
      <vt:lpstr>Hypothesis</vt:lpstr>
      <vt:lpstr>hypothesis</vt:lpstr>
      <vt:lpstr>Gathering information</vt:lpstr>
      <vt:lpstr>Gathering information</vt:lpstr>
      <vt:lpstr>Meta-hypothesis</vt:lpstr>
      <vt:lpstr>Meta-hypothesis</vt:lpstr>
      <vt:lpstr>Meta-hypothesis</vt:lpstr>
      <vt:lpstr>Hypothesis: SIGNALs are  aesthetic pROJECTIONs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hard problem of signaling</dc:title>
  <dc:creator>Craig Weinberg</dc:creator>
  <cp:lastModifiedBy>test account</cp:lastModifiedBy>
  <cp:revision>121</cp:revision>
  <dcterms:created xsi:type="dcterms:W3CDTF">2018-03-09T18:27:14Z</dcterms:created>
  <dcterms:modified xsi:type="dcterms:W3CDTF">2018-04-04T19:59:29Z</dcterms:modified>
</cp:coreProperties>
</file>